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4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106bd4c0ed9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6bd4c0ed9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106bd4c0ed9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6bd4c0ed9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f75992992a_2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Carl</a:t>
            </a:r>
            <a:endParaRPr lang="en-GB">
              <a:solidFill>
                <a:schemeClr val="dk1"/>
              </a:solidFill>
            </a:endParaRPr>
          </a:p>
        </p:txBody>
      </p:sp>
      <p:sp>
        <p:nvSpPr>
          <p:cNvPr id="211" name="Google Shape;211;gf75992992a_2_1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f75992992a_2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Carl</a:t>
            </a:r>
            <a:endParaRPr lang="en-GB">
              <a:solidFill>
                <a:schemeClr val="dk1"/>
              </a:solidFill>
            </a:endParaRPr>
          </a:p>
        </p:txBody>
      </p:sp>
      <p:sp>
        <p:nvSpPr>
          <p:cNvPr id="225" name="Google Shape;225;gf75992992a_2_13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06bd4c0ed9_0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6bd4c0ed9_0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f75992992a_2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Xianjian</a:t>
            </a:r>
            <a:endParaRPr lang="en-GB"/>
          </a:p>
        </p:txBody>
      </p:sp>
      <p:sp>
        <p:nvSpPr>
          <p:cNvPr id="64" name="Google Shape;64;gf75992992a_2_7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f65becd11a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65becd11a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t>Anton</a:t>
            </a:r>
            <a:endParaRPr lang="en-GB"/>
          </a:p>
          <a:p>
            <a:pPr marL="0" lvl="0" indent="0" algn="l" rtl="0">
              <a:lnSpc>
                <a:spcPct val="115000"/>
              </a:lnSpc>
              <a:spcBef>
                <a:spcPts val="1200"/>
              </a:spcBef>
              <a:spcAft>
                <a:spcPts val="0"/>
              </a:spcAft>
              <a:buClr>
                <a:schemeClr val="dk1"/>
              </a:buClr>
              <a:buSzPts val="1100"/>
              <a:buFont typeface="Arial" panose="020B0604020202090204"/>
              <a:buNone/>
            </a:pPr>
            <a:r>
              <a:rPr lang="en-GB"/>
              <a:t>Context aware Flow field learns where the input feature (such as a face) is spatially in the input image to locate the target position of </a:t>
            </a:r>
            <a:endParaRPr lang="en-GB"/>
          </a:p>
          <a:p>
            <a:pPr marL="0" lvl="0" indent="0" algn="l" rtl="0">
              <a:lnSpc>
                <a:spcPct val="115000"/>
              </a:lnSpc>
              <a:spcBef>
                <a:spcPts val="1200"/>
              </a:spcBef>
              <a:spcAft>
                <a:spcPts val="0"/>
              </a:spcAft>
              <a:buClr>
                <a:schemeClr val="dk1"/>
              </a:buClr>
              <a:buSzPts val="1100"/>
              <a:buFont typeface="Arial" panose="020B0604020202090204"/>
              <a:buNone/>
            </a:pPr>
            <a:r>
              <a:rPr lang="en-GB"/>
              <a:t>feature in the output image, and Local attention learns the actual texture in this example what the face looks like</a:t>
            </a:r>
            <a:endParaRPr lang="en-GB"/>
          </a:p>
          <a:p>
            <a:pPr marL="0" lvl="0" indent="0" algn="l" rtl="0">
              <a:lnSpc>
                <a:spcPct val="115000"/>
              </a:lnSpc>
              <a:spcBef>
                <a:spcPts val="1200"/>
              </a:spcBef>
              <a:spcAft>
                <a:spcPts val="1200"/>
              </a:spcAft>
              <a:buClr>
                <a:schemeClr val="dk1"/>
              </a:buClr>
              <a:buSzPts val="1100"/>
              <a:buFont typeface="Arial" panose="020B060402020209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f75992992a_2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Pranav</a:t>
            </a:r>
            <a:endParaRPr lang="en-GB"/>
          </a:p>
        </p:txBody>
      </p:sp>
      <p:sp>
        <p:nvSpPr>
          <p:cNvPr id="92" name="Google Shape;92;gf75992992a_2_8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f75992992a_2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Pranav</a:t>
            </a:r>
            <a:endParaRPr lang="en-GB">
              <a:solidFill>
                <a:schemeClr val="dk1"/>
              </a:solidFill>
            </a:endParaRPr>
          </a:p>
        </p:txBody>
      </p:sp>
      <p:sp>
        <p:nvSpPr>
          <p:cNvPr id="101" name="Google Shape;101;gf75992992a_2_9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f75992992a_2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Carl</a:t>
            </a:r>
            <a:endParaRPr lang="en-GB"/>
          </a:p>
        </p:txBody>
      </p:sp>
      <p:sp>
        <p:nvSpPr>
          <p:cNvPr id="109" name="Google Shape;109;gf75992992a_2_9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f75992992a_2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Carl</a:t>
            </a:r>
            <a:endParaRPr lang="en-GB">
              <a:solidFill>
                <a:schemeClr val="dk1"/>
              </a:solidFill>
            </a:endParaRPr>
          </a:p>
        </p:txBody>
      </p:sp>
      <p:sp>
        <p:nvSpPr>
          <p:cNvPr id="119" name="Google Shape;119;gf75992992a_2_10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106bd4c0ed9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6bd4c0ed9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Anton</a:t>
            </a:r>
            <a:endParaRPr lang="en-GB"/>
          </a:p>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06bd4c0ed9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bd4c0ed9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p:txBody>
      </p:sp>
      <p:sp>
        <p:nvSpPr>
          <p:cNvPr id="53" name="Google Shape;53;p13"/>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4" name="Google Shape;54;p13"/>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5" name="Google Shape;55;p13"/>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image" Target="../media/image32.png"/><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2.xml"/><Relationship Id="rId6" Type="http://schemas.openxmlformats.org/officeDocument/2006/relationships/hyperlink" Target="https://arxiv.org/pdf/1802.00434.pdf" TargetMode="External"/><Relationship Id="rId5" Type="http://schemas.openxmlformats.org/officeDocument/2006/relationships/hyperlink" Target="https://github.com/levindabhi/cloth-segmentation" TargetMode="Externa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38.png"/><Relationship Id="rId1" Type="http://schemas.openxmlformats.org/officeDocument/2006/relationships/hyperlink" Target="https://arxiv.org/pdf/2101.04104.pdf"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hyperlink" Target="https://arxiv.org/pdf/2002.01048.pdf"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hyperlink" Target="https://arxiv.org/pdf/2002.01048.pdf" TargetMode="Externa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hyperlink" Target="https://arxiv.org/pdf/2003.00696.pdf"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hyperlink" Target="https://arxiv.org/pdf/2012.03796.pdf" TargetMode="External"/><Relationship Id="rId7" Type="http://schemas.openxmlformats.org/officeDocument/2006/relationships/image" Target="../media/image20.png"/><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0.png"/><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2.png"/><Relationship Id="rId2" Type="http://schemas.openxmlformats.org/officeDocument/2006/relationships/image" Target="../media/image21.png"/><Relationship Id="rId12" Type="http://schemas.openxmlformats.org/officeDocument/2006/relationships/notesSlide" Target="../notesSlides/notesSlide8.xml"/><Relationship Id="rId11" Type="http://schemas.openxmlformats.org/officeDocument/2006/relationships/slideLayout" Target="../slideLayouts/slideLayout12.xml"/><Relationship Id="rId10" Type="http://schemas.openxmlformats.org/officeDocument/2006/relationships/image" Target="../media/image25.png"/><Relationship Id="rId1" Type="http://schemas.openxmlformats.org/officeDocument/2006/relationships/hyperlink" Target="https://arxiv.org/pdf/2012.03796.pdf" TargetMode="External"/></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png"/><Relationship Id="rId7" Type="http://schemas.openxmlformats.org/officeDocument/2006/relationships/image" Target="../media/image3.png"/><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2" Type="http://schemas.openxmlformats.org/officeDocument/2006/relationships/notesSlide" Target="../notesSlides/notesSlide9.xml"/><Relationship Id="rId11" Type="http://schemas.openxmlformats.org/officeDocument/2006/relationships/slideLayout" Target="../slideLayouts/slideLayout12.xml"/><Relationship Id="rId10" Type="http://schemas.openxmlformats.org/officeDocument/2006/relationships/image" Target="../media/image20.png"/><Relationship Id="rId1" Type="http://schemas.openxmlformats.org/officeDocument/2006/relationships/hyperlink" Target="https://arxiv.org/pdf/2012.03796.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GAN-Based Human Pose Generation - HUMBI</a:t>
            </a:r>
            <a:endParaRPr lang="en-GB"/>
          </a:p>
        </p:txBody>
      </p:sp>
      <p:sp>
        <p:nvSpPr>
          <p:cNvPr id="61" name="Google Shape;61;p14"/>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GB"/>
              <a:t>Anton King, Carl Molnar, Pranav Julakanti, Xianjian Xie</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23"/>
          <p:cNvSpPr txBox="1"/>
          <p:nvPr/>
        </p:nvSpPr>
        <p:spPr>
          <a:xfrm>
            <a:off x="0" y="0"/>
            <a:ext cx="811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Putting it all together</a:t>
            </a:r>
            <a:endParaRPr lang="en-GB">
              <a:solidFill>
                <a:schemeClr val="dk1"/>
              </a:solidFill>
              <a:latin typeface="Calibri"/>
              <a:ea typeface="Calibri"/>
              <a:cs typeface="Calibri"/>
              <a:sym typeface="Calibri"/>
            </a:endParaRPr>
          </a:p>
        </p:txBody>
      </p:sp>
      <p:pic>
        <p:nvPicPr>
          <p:cNvPr id="192" name="Google Shape;192;p23"/>
          <p:cNvPicPr preferRelativeResize="0"/>
          <p:nvPr/>
        </p:nvPicPr>
        <p:blipFill>
          <a:blip r:embed="rId1"/>
          <a:stretch>
            <a:fillRect/>
          </a:stretch>
        </p:blipFill>
        <p:spPr>
          <a:xfrm>
            <a:off x="4556975" y="400200"/>
            <a:ext cx="3645874" cy="1706075"/>
          </a:xfrm>
          <a:prstGeom prst="rect">
            <a:avLst/>
          </a:prstGeom>
          <a:noFill/>
          <a:ln>
            <a:noFill/>
          </a:ln>
        </p:spPr>
      </p:pic>
      <p:pic>
        <p:nvPicPr>
          <p:cNvPr id="193" name="Google Shape;193;p23"/>
          <p:cNvPicPr preferRelativeResize="0"/>
          <p:nvPr/>
        </p:nvPicPr>
        <p:blipFill>
          <a:blip r:embed="rId2"/>
          <a:stretch>
            <a:fillRect/>
          </a:stretch>
        </p:blipFill>
        <p:spPr>
          <a:xfrm>
            <a:off x="3785225" y="3033450"/>
            <a:ext cx="5189374" cy="1821275"/>
          </a:xfrm>
          <a:prstGeom prst="rect">
            <a:avLst/>
          </a:prstGeom>
          <a:noFill/>
          <a:ln>
            <a:noFill/>
          </a:ln>
        </p:spPr>
      </p:pic>
      <p:cxnSp>
        <p:nvCxnSpPr>
          <p:cNvPr id="194" name="Google Shape;194;p23"/>
          <p:cNvCxnSpPr>
            <a:stCxn id="192" idx="2"/>
            <a:endCxn id="193" idx="0"/>
          </p:cNvCxnSpPr>
          <p:nvPr/>
        </p:nvCxnSpPr>
        <p:spPr>
          <a:xfrm>
            <a:off x="6379912" y="2106275"/>
            <a:ext cx="0" cy="927300"/>
          </a:xfrm>
          <a:prstGeom prst="straightConnector1">
            <a:avLst/>
          </a:prstGeom>
          <a:noFill/>
          <a:ln w="9525" cap="flat" cmpd="sng">
            <a:solidFill>
              <a:schemeClr val="dk2"/>
            </a:solidFill>
            <a:prstDash val="solid"/>
            <a:round/>
            <a:headEnd type="none" w="med" len="med"/>
            <a:tailEnd type="triangle" w="med" len="med"/>
          </a:ln>
        </p:spPr>
      </p:cxnSp>
      <p:grpSp>
        <p:nvGrpSpPr>
          <p:cNvPr id="195" name="Google Shape;195;p23"/>
          <p:cNvGrpSpPr/>
          <p:nvPr/>
        </p:nvGrpSpPr>
        <p:grpSpPr>
          <a:xfrm>
            <a:off x="1050736" y="1033627"/>
            <a:ext cx="1660125" cy="2784474"/>
            <a:chOff x="2481336" y="588877"/>
            <a:chExt cx="1660125" cy="2784474"/>
          </a:xfrm>
        </p:grpSpPr>
        <p:pic>
          <p:nvPicPr>
            <p:cNvPr id="196" name="Google Shape;196;p23"/>
            <p:cNvPicPr preferRelativeResize="0"/>
            <p:nvPr/>
          </p:nvPicPr>
          <p:blipFill rotWithShape="1">
            <a:blip r:embed="rId3"/>
            <a:srcRect b="7158"/>
            <a:stretch>
              <a:fillRect/>
            </a:stretch>
          </p:blipFill>
          <p:spPr>
            <a:xfrm rot="5400000">
              <a:off x="2672825" y="1904715"/>
              <a:ext cx="1285875" cy="1651397"/>
            </a:xfrm>
            <a:prstGeom prst="rect">
              <a:avLst/>
            </a:prstGeom>
            <a:noFill/>
            <a:ln>
              <a:noFill/>
            </a:ln>
          </p:spPr>
        </p:pic>
        <p:pic>
          <p:nvPicPr>
            <p:cNvPr id="197" name="Google Shape;197;p23" descr="A picture containing text, laser&#10;&#10;Description automatically generated"/>
            <p:cNvPicPr preferRelativeResize="0"/>
            <p:nvPr/>
          </p:nvPicPr>
          <p:blipFill rotWithShape="1">
            <a:blip r:embed="rId4"/>
            <a:srcRect/>
            <a:stretch>
              <a:fillRect/>
            </a:stretch>
          </p:blipFill>
          <p:spPr>
            <a:xfrm>
              <a:off x="2481336" y="588877"/>
              <a:ext cx="804505" cy="744066"/>
            </a:xfrm>
            <a:prstGeom prst="rect">
              <a:avLst/>
            </a:prstGeom>
            <a:noFill/>
            <a:ln>
              <a:noFill/>
            </a:ln>
          </p:spPr>
        </p:pic>
        <p:pic>
          <p:nvPicPr>
            <p:cNvPr id="198" name="Google Shape;198;p23" descr="Icon&#10;&#10;Description automatically generated"/>
            <p:cNvPicPr preferRelativeResize="0"/>
            <p:nvPr/>
          </p:nvPicPr>
          <p:blipFill rotWithShape="1">
            <a:blip r:embed="rId5"/>
            <a:srcRect/>
            <a:stretch>
              <a:fillRect/>
            </a:stretch>
          </p:blipFill>
          <p:spPr>
            <a:xfrm>
              <a:off x="2511550" y="1371403"/>
              <a:ext cx="744067" cy="744067"/>
            </a:xfrm>
            <a:prstGeom prst="rect">
              <a:avLst/>
            </a:prstGeom>
            <a:noFill/>
            <a:ln>
              <a:noFill/>
            </a:ln>
          </p:spPr>
        </p:pic>
        <p:pic>
          <p:nvPicPr>
            <p:cNvPr id="199" name="Google Shape;199;p23" descr="Chart, radar chart&#10;&#10;Description automatically generated"/>
            <p:cNvPicPr preferRelativeResize="0"/>
            <p:nvPr/>
          </p:nvPicPr>
          <p:blipFill rotWithShape="1">
            <a:blip r:embed="rId6"/>
            <a:srcRect/>
            <a:stretch>
              <a:fillRect/>
            </a:stretch>
          </p:blipFill>
          <p:spPr>
            <a:xfrm>
              <a:off x="3315750" y="1371437"/>
              <a:ext cx="804525" cy="744001"/>
            </a:xfrm>
            <a:prstGeom prst="rect">
              <a:avLst/>
            </a:prstGeom>
            <a:noFill/>
            <a:ln>
              <a:noFill/>
            </a:ln>
          </p:spPr>
        </p:pic>
      </p:grpSp>
      <p:pic>
        <p:nvPicPr>
          <p:cNvPr id="200" name="Google Shape;200;p23"/>
          <p:cNvPicPr preferRelativeResize="0"/>
          <p:nvPr/>
        </p:nvPicPr>
        <p:blipFill>
          <a:blip r:embed="rId7"/>
          <a:stretch>
            <a:fillRect/>
          </a:stretch>
        </p:blipFill>
        <p:spPr>
          <a:xfrm>
            <a:off x="1534950" y="3818094"/>
            <a:ext cx="788375" cy="809000"/>
          </a:xfrm>
          <a:prstGeom prst="rect">
            <a:avLst/>
          </a:prstGeom>
          <a:noFill/>
          <a:ln>
            <a:noFill/>
          </a:ln>
        </p:spPr>
      </p:pic>
      <p:cxnSp>
        <p:nvCxnSpPr>
          <p:cNvPr id="201" name="Google Shape;201;p23"/>
          <p:cNvCxnSpPr>
            <a:stCxn id="200" idx="3"/>
          </p:cNvCxnSpPr>
          <p:nvPr/>
        </p:nvCxnSpPr>
        <p:spPr>
          <a:xfrm rot="10800000" flipH="1">
            <a:off x="2323325" y="3974194"/>
            <a:ext cx="2116800" cy="248400"/>
          </a:xfrm>
          <a:prstGeom prst="straightConnector1">
            <a:avLst/>
          </a:prstGeom>
          <a:noFill/>
          <a:ln w="9525" cap="flat" cmpd="sng">
            <a:solidFill>
              <a:schemeClr val="dk2"/>
            </a:solidFill>
            <a:prstDash val="solid"/>
            <a:round/>
            <a:headEnd type="none" w="med" len="med"/>
            <a:tailEnd type="triangle" w="med" len="med"/>
          </a:ln>
        </p:spPr>
      </p:cxnSp>
      <p:cxnSp>
        <p:nvCxnSpPr>
          <p:cNvPr id="202" name="Google Shape;202;p23"/>
          <p:cNvCxnSpPr>
            <a:stCxn id="200" idx="3"/>
          </p:cNvCxnSpPr>
          <p:nvPr/>
        </p:nvCxnSpPr>
        <p:spPr>
          <a:xfrm>
            <a:off x="2323325" y="4222594"/>
            <a:ext cx="1404600" cy="35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24"/>
          <p:cNvSpPr txBox="1"/>
          <p:nvPr/>
        </p:nvSpPr>
        <p:spPr>
          <a:xfrm>
            <a:off x="711100" y="182175"/>
            <a:ext cx="617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Results:</a:t>
            </a: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Our silnet method scores highly</a:t>
            </a: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Further improvements will be made by applying masks during training steps</a:t>
            </a: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 </a:t>
            </a:r>
            <a:endParaRPr>
              <a:latin typeface="Calibri"/>
              <a:ea typeface="Calibri"/>
              <a:cs typeface="Calibri"/>
              <a:sym typeface="Calibri"/>
            </a:endParaRPr>
          </a:p>
        </p:txBody>
      </p:sp>
      <p:pic>
        <p:nvPicPr>
          <p:cNvPr id="208" name="Google Shape;208;p24"/>
          <p:cNvPicPr preferRelativeResize="0"/>
          <p:nvPr/>
        </p:nvPicPr>
        <p:blipFill>
          <a:blip r:embed="rId1"/>
          <a:stretch>
            <a:fillRect/>
          </a:stretch>
        </p:blipFill>
        <p:spPr>
          <a:xfrm>
            <a:off x="152400" y="1381275"/>
            <a:ext cx="8839201" cy="26965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212" name="Shape 212"/>
        <p:cNvGrpSpPr/>
        <p:nvPr/>
      </p:nvGrpSpPr>
      <p:grpSpPr>
        <a:xfrm>
          <a:off x="0" y="0"/>
          <a:ext cx="0" cy="0"/>
          <a:chOff x="0" y="0"/>
          <a:chExt cx="0" cy="0"/>
        </a:xfrm>
      </p:grpSpPr>
      <p:pic>
        <p:nvPicPr>
          <p:cNvPr id="213" name="Google Shape;213;p25" descr="A person standing in a gym&#10;&#10;Description automatically generated with medium confidence"/>
          <p:cNvPicPr preferRelativeResize="0"/>
          <p:nvPr/>
        </p:nvPicPr>
        <p:blipFill rotWithShape="1">
          <a:blip r:embed="rId1"/>
          <a:srcRect/>
          <a:stretch>
            <a:fillRect/>
          </a:stretch>
        </p:blipFill>
        <p:spPr>
          <a:xfrm>
            <a:off x="396762" y="3028052"/>
            <a:ext cx="1302544" cy="1302544"/>
          </a:xfrm>
          <a:prstGeom prst="rect">
            <a:avLst/>
          </a:prstGeom>
          <a:noFill/>
          <a:ln>
            <a:noFill/>
          </a:ln>
        </p:spPr>
      </p:pic>
      <p:pic>
        <p:nvPicPr>
          <p:cNvPr id="214" name="Google Shape;214;p25" descr="A picture containing silhouette&#10;&#10;Description automatically generated"/>
          <p:cNvPicPr preferRelativeResize="0"/>
          <p:nvPr/>
        </p:nvPicPr>
        <p:blipFill rotWithShape="1">
          <a:blip r:embed="rId2"/>
          <a:srcRect/>
          <a:stretch>
            <a:fillRect/>
          </a:stretch>
        </p:blipFill>
        <p:spPr>
          <a:xfrm>
            <a:off x="4944950" y="2073627"/>
            <a:ext cx="1828800" cy="1828800"/>
          </a:xfrm>
          <a:prstGeom prst="rect">
            <a:avLst/>
          </a:prstGeom>
          <a:noFill/>
          <a:ln>
            <a:noFill/>
          </a:ln>
        </p:spPr>
      </p:pic>
      <p:pic>
        <p:nvPicPr>
          <p:cNvPr id="215" name="Google Shape;215;p25" descr="A silhouette of a person&#10;&#10;Description automatically generated with low confidence"/>
          <p:cNvPicPr preferRelativeResize="0"/>
          <p:nvPr/>
        </p:nvPicPr>
        <p:blipFill rotWithShape="1">
          <a:blip r:embed="rId3"/>
          <a:srcRect/>
          <a:stretch>
            <a:fillRect/>
          </a:stretch>
        </p:blipFill>
        <p:spPr>
          <a:xfrm>
            <a:off x="396762" y="1641533"/>
            <a:ext cx="1302544" cy="1302544"/>
          </a:xfrm>
          <a:prstGeom prst="rect">
            <a:avLst/>
          </a:prstGeom>
          <a:noFill/>
          <a:ln>
            <a:noFill/>
          </a:ln>
        </p:spPr>
      </p:pic>
      <p:sp>
        <p:nvSpPr>
          <p:cNvPr id="216" name="Google Shape;216;p25"/>
          <p:cNvSpPr txBox="1"/>
          <p:nvPr/>
        </p:nvSpPr>
        <p:spPr>
          <a:xfrm>
            <a:off x="76903" y="71438"/>
            <a:ext cx="7509760"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Approach: Foreground data augmentation with Garment Parsing or DensePose</a:t>
            </a:r>
            <a:endParaRPr sz="1400">
              <a:solidFill>
                <a:schemeClr val="dk1"/>
              </a:solidFill>
              <a:latin typeface="Calibri"/>
              <a:ea typeface="Calibri"/>
              <a:cs typeface="Calibri"/>
              <a:sym typeface="Calibri"/>
            </a:endParaRPr>
          </a:p>
        </p:txBody>
      </p:sp>
      <p:cxnSp>
        <p:nvCxnSpPr>
          <p:cNvPr id="217" name="Google Shape;217;p25"/>
          <p:cNvCxnSpPr>
            <a:stCxn id="213" idx="3"/>
            <a:endCxn id="218" idx="1"/>
          </p:cNvCxnSpPr>
          <p:nvPr/>
        </p:nvCxnSpPr>
        <p:spPr>
          <a:xfrm rot="10800000" flipH="1">
            <a:off x="1699306" y="2989624"/>
            <a:ext cx="612000" cy="689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9" name="Google Shape;219;p25"/>
          <p:cNvCxnSpPr>
            <a:stCxn id="215" idx="3"/>
            <a:endCxn id="218" idx="1"/>
          </p:cNvCxnSpPr>
          <p:nvPr/>
        </p:nvCxnSpPr>
        <p:spPr>
          <a:xfrm>
            <a:off x="1699306" y="2292805"/>
            <a:ext cx="612000" cy="696900"/>
          </a:xfrm>
          <a:prstGeom prst="straightConnector1">
            <a:avLst/>
          </a:prstGeom>
          <a:noFill/>
          <a:ln w="9525" cap="flat" cmpd="sng">
            <a:solidFill>
              <a:schemeClr val="accent1"/>
            </a:solidFill>
            <a:prstDash val="solid"/>
            <a:miter lim="800000"/>
            <a:headEnd type="none" w="sm" len="sm"/>
            <a:tailEnd type="triangle" w="med" len="med"/>
          </a:ln>
        </p:spPr>
      </p:cxnSp>
      <p:pic>
        <p:nvPicPr>
          <p:cNvPr id="218" name="Google Shape;218;p25" descr="U&lt;sup&gt;2&lt;/sup&gt;-Net architecture"/>
          <p:cNvPicPr preferRelativeResize="0"/>
          <p:nvPr/>
        </p:nvPicPr>
        <p:blipFill rotWithShape="1">
          <a:blip r:embed="rId4"/>
          <a:srcRect/>
          <a:stretch>
            <a:fillRect/>
          </a:stretch>
        </p:blipFill>
        <p:spPr>
          <a:xfrm>
            <a:off x="2311288" y="1685483"/>
            <a:ext cx="2357084" cy="2608251"/>
          </a:xfrm>
          <a:prstGeom prst="rect">
            <a:avLst/>
          </a:prstGeom>
          <a:noFill/>
          <a:ln>
            <a:noFill/>
          </a:ln>
        </p:spPr>
      </p:pic>
      <p:cxnSp>
        <p:nvCxnSpPr>
          <p:cNvPr id="220" name="Google Shape;220;p25"/>
          <p:cNvCxnSpPr>
            <a:stCxn id="218" idx="3"/>
            <a:endCxn id="214" idx="1"/>
          </p:cNvCxnSpPr>
          <p:nvPr/>
        </p:nvCxnSpPr>
        <p:spPr>
          <a:xfrm rot="10800000" flipH="1">
            <a:off x="4668372" y="2988109"/>
            <a:ext cx="276600" cy="1500"/>
          </a:xfrm>
          <a:prstGeom prst="straightConnector1">
            <a:avLst/>
          </a:prstGeom>
          <a:noFill/>
          <a:ln w="9525" cap="flat" cmpd="sng">
            <a:solidFill>
              <a:schemeClr val="accent1"/>
            </a:solidFill>
            <a:prstDash val="solid"/>
            <a:miter lim="800000"/>
            <a:headEnd type="none" w="sm" len="sm"/>
            <a:tailEnd type="triangle" w="med" len="med"/>
          </a:ln>
        </p:spPr>
      </p:cxnSp>
      <p:sp>
        <p:nvSpPr>
          <p:cNvPr id="221" name="Google Shape;221;p25"/>
          <p:cNvSpPr txBox="1"/>
          <p:nvPr/>
        </p:nvSpPr>
        <p:spPr>
          <a:xfrm>
            <a:off x="4685948" y="4330601"/>
            <a:ext cx="3891266" cy="5770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u="sng">
                <a:solidFill>
                  <a:schemeClr val="hlink"/>
                </a:solidFill>
                <a:latin typeface="Arial" panose="020B0604020202090204"/>
                <a:ea typeface="Arial" panose="020B0604020202090204"/>
                <a:cs typeface="Arial" panose="020B0604020202090204"/>
                <a:sym typeface="Arial" panose="020B0604020202090204"/>
                <a:hlinkClick r:id="rId5"/>
              </a:rPr>
              <a:t>https://github.com/levindabhi/cloth-segmentation</a:t>
            </a:r>
            <a:endParaRPr sz="800">
              <a:solidFill>
                <a:schemeClr val="dk1"/>
              </a:solidFill>
              <a:latin typeface="Arial" panose="020B0604020202090204"/>
              <a:ea typeface="Arial" panose="020B0604020202090204"/>
              <a:cs typeface="Arial" panose="020B0604020202090204"/>
              <a:sym typeface="Arial" panose="020B0604020202090204"/>
            </a:endParaRPr>
          </a:p>
          <a:p>
            <a:pPr marL="0" marR="0" lvl="0" indent="0" algn="l" rtl="0">
              <a:spcBef>
                <a:spcPts val="0"/>
              </a:spcBef>
              <a:spcAft>
                <a:spcPts val="0"/>
              </a:spcAft>
              <a:buNone/>
            </a:pPr>
            <a:endParaRPr sz="800" b="0" i="0">
              <a:solidFill>
                <a:srgbClr val="000000"/>
              </a:solidFill>
              <a:latin typeface="Arial" panose="020B0604020202090204"/>
              <a:ea typeface="Arial" panose="020B0604020202090204"/>
              <a:cs typeface="Arial" panose="020B0604020202090204"/>
              <a:sym typeface="Arial" panose="020B0604020202090204"/>
            </a:endParaRPr>
          </a:p>
          <a:p>
            <a:pPr marL="0" marR="0" lvl="0" indent="0" algn="l" rtl="0">
              <a:spcBef>
                <a:spcPts val="0"/>
              </a:spcBef>
              <a:spcAft>
                <a:spcPts val="0"/>
              </a:spcAft>
              <a:buNone/>
            </a:pPr>
            <a:r>
              <a:rPr lang="en-GB" sz="800" b="0" i="0">
                <a:solidFill>
                  <a:srgbClr val="000000"/>
                </a:solidFill>
                <a:latin typeface="Arial" panose="020B0604020202090204"/>
                <a:ea typeface="Arial" panose="020B0604020202090204"/>
                <a:cs typeface="Arial" panose="020B0604020202090204"/>
                <a:sym typeface="Arial" panose="020B0604020202090204"/>
              </a:rPr>
              <a:t>DensePose: Dense Human Pose Estimation In The Wild</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6"/>
              </a:rPr>
              <a:t>https://arxiv.org/pdf/1802.00434.pdf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Arial" panose="020B0604020202090204"/>
              <a:ea typeface="Arial" panose="020B0604020202090204"/>
              <a:cs typeface="Arial" panose="020B0604020202090204"/>
              <a:sym typeface="Arial" panose="020B0604020202090204"/>
            </a:endParaRPr>
          </a:p>
        </p:txBody>
      </p:sp>
      <p:sp>
        <p:nvSpPr>
          <p:cNvPr id="222" name="Google Shape;222;p25"/>
          <p:cNvSpPr txBox="1"/>
          <p:nvPr/>
        </p:nvSpPr>
        <p:spPr>
          <a:xfrm>
            <a:off x="141474" y="496825"/>
            <a:ext cx="62682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Idea: </a:t>
            </a:r>
            <a:br>
              <a:rPr lang="en-GB" sz="1400">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By creating garment maps or pose maps, we enable embedding and warping techniques to be performed directly on the texture of the clothes.</a:t>
            </a:r>
            <a:endParaRPr sz="11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226" name="Shape 226"/>
        <p:cNvGrpSpPr/>
        <p:nvPr/>
      </p:nvGrpSpPr>
      <p:grpSpPr>
        <a:xfrm>
          <a:off x="0" y="0"/>
          <a:ext cx="0" cy="0"/>
          <a:chOff x="0" y="0"/>
          <a:chExt cx="0" cy="0"/>
        </a:xfrm>
      </p:grpSpPr>
      <p:sp>
        <p:nvSpPr>
          <p:cNvPr id="227" name="Google Shape;227;p26"/>
          <p:cNvSpPr txBox="1"/>
          <p:nvPr/>
        </p:nvSpPr>
        <p:spPr>
          <a:xfrm>
            <a:off x="76903" y="71438"/>
            <a:ext cx="7509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Approach: Solve texture and edge blur with UV Map-based method</a:t>
            </a:r>
            <a:endParaRPr sz="1100"/>
          </a:p>
        </p:txBody>
      </p:sp>
      <p:sp>
        <p:nvSpPr>
          <p:cNvPr id="228" name="Google Shape;228;p26"/>
          <p:cNvSpPr txBox="1"/>
          <p:nvPr/>
        </p:nvSpPr>
        <p:spPr>
          <a:xfrm>
            <a:off x="5038725" y="84523"/>
            <a:ext cx="3891266" cy="32316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b="0" i="0">
                <a:solidFill>
                  <a:srgbClr val="000000"/>
                </a:solidFill>
                <a:latin typeface="Arial" panose="020B0604020202090204"/>
                <a:ea typeface="Arial" panose="020B0604020202090204"/>
                <a:cs typeface="Arial" panose="020B0604020202090204"/>
                <a:sym typeface="Arial" panose="020B0604020202090204"/>
              </a:rPr>
              <a:t>Neural rerendering of humans from a single image</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1"/>
              </a:rPr>
              <a:t>https://arxiv.org/pdf/2101.04104.pdf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pic>
        <p:nvPicPr>
          <p:cNvPr id="229" name="Google Shape;229;p26"/>
          <p:cNvPicPr preferRelativeResize="0"/>
          <p:nvPr/>
        </p:nvPicPr>
        <p:blipFill>
          <a:blip r:embed="rId2"/>
          <a:stretch>
            <a:fillRect/>
          </a:stretch>
        </p:blipFill>
        <p:spPr>
          <a:xfrm>
            <a:off x="530500" y="1489414"/>
            <a:ext cx="7473074" cy="2903225"/>
          </a:xfrm>
          <a:prstGeom prst="rect">
            <a:avLst/>
          </a:prstGeom>
          <a:noFill/>
          <a:ln>
            <a:noFill/>
          </a:ln>
        </p:spPr>
      </p:pic>
      <p:sp>
        <p:nvSpPr>
          <p:cNvPr id="230" name="Google Shape;230;p26"/>
          <p:cNvSpPr txBox="1"/>
          <p:nvPr/>
        </p:nvSpPr>
        <p:spPr>
          <a:xfrm>
            <a:off x="141475" y="496825"/>
            <a:ext cx="77628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Idea: </a:t>
            </a:r>
            <a:br>
              <a:rPr lang="en-GB" sz="1400">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Using these maps, we can build upon UV Map-based networks as our model foundation to hopefully solve texture and edge blur problems in the foreground.</a:t>
            </a:r>
            <a:endParaRPr sz="11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637800" y="2074650"/>
            <a:ext cx="18684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GB"/>
              <a:t>Questions ?</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nvSpPr>
        <p:spPr>
          <a:xfrm>
            <a:off x="76903" y="71438"/>
            <a:ext cx="7509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b="0" i="0" u="none" strike="noStrike" cap="none">
                <a:solidFill>
                  <a:schemeClr val="dk1"/>
                </a:solidFill>
                <a:latin typeface="Calibri"/>
                <a:ea typeface="Calibri"/>
                <a:cs typeface="Calibri"/>
                <a:sym typeface="Calibri"/>
              </a:rPr>
              <a:t>Problem definition</a:t>
            </a:r>
            <a:endParaRPr sz="1100"/>
          </a:p>
        </p:txBody>
      </p:sp>
      <p:sp>
        <p:nvSpPr>
          <p:cNvPr id="67" name="Google Shape;67;p15"/>
          <p:cNvSpPr txBox="1"/>
          <p:nvPr/>
        </p:nvSpPr>
        <p:spPr>
          <a:xfrm>
            <a:off x="295978" y="1081088"/>
            <a:ext cx="7509900" cy="179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Inputs:</a:t>
            </a:r>
            <a:endParaRPr sz="14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Source </a:t>
            </a:r>
            <a:endParaRPr>
              <a:solidFill>
                <a:schemeClr val="dk1"/>
              </a:solidFill>
              <a:latin typeface="Calibri"/>
              <a:ea typeface="Calibri"/>
              <a:cs typeface="Calibri"/>
              <a:sym typeface="Calibri"/>
            </a:endParaRPr>
          </a:p>
          <a:p>
            <a:pPr marL="914400" marR="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Image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Mask</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Keypoints</a:t>
            </a:r>
            <a:br>
              <a:rPr lang="en-GB">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Target </a:t>
            </a:r>
            <a:endParaRPr>
              <a:solidFill>
                <a:schemeClr val="dk1"/>
              </a:solidFill>
              <a:latin typeface="Calibri"/>
              <a:ea typeface="Calibri"/>
              <a:cs typeface="Calibri"/>
              <a:sym typeface="Calibri"/>
            </a:endParaRPr>
          </a:p>
          <a:p>
            <a:pPr marL="914400" marR="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Keypoints</a:t>
            </a:r>
            <a:endParaRPr>
              <a:solidFill>
                <a:schemeClr val="dk1"/>
              </a:solidFill>
              <a:latin typeface="Calibri"/>
              <a:ea typeface="Calibri"/>
              <a:cs typeface="Calibri"/>
              <a:sym typeface="Calibri"/>
            </a:endParaRPr>
          </a:p>
        </p:txBody>
      </p:sp>
      <p:sp>
        <p:nvSpPr>
          <p:cNvPr id="68" name="Google Shape;68;p15"/>
          <p:cNvSpPr txBox="1"/>
          <p:nvPr/>
        </p:nvSpPr>
        <p:spPr>
          <a:xfrm>
            <a:off x="295965" y="3257938"/>
            <a:ext cx="7509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Outputs:</a:t>
            </a:r>
            <a:endParaRPr sz="14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Target image</a:t>
            </a:r>
            <a:endParaRPr>
              <a:solidFill>
                <a:schemeClr val="dk1"/>
              </a:solidFill>
              <a:latin typeface="Calibri"/>
              <a:ea typeface="Calibri"/>
              <a:cs typeface="Calibri"/>
              <a:sym typeface="Calibri"/>
            </a:endParaRPr>
          </a:p>
        </p:txBody>
      </p:sp>
      <p:pic>
        <p:nvPicPr>
          <p:cNvPr id="69" name="Google Shape;69;p15"/>
          <p:cNvPicPr preferRelativeResize="0"/>
          <p:nvPr/>
        </p:nvPicPr>
        <p:blipFill>
          <a:blip r:embed="rId1"/>
          <a:stretch>
            <a:fillRect/>
          </a:stretch>
        </p:blipFill>
        <p:spPr>
          <a:xfrm>
            <a:off x="3253350" y="975925"/>
            <a:ext cx="858725" cy="858725"/>
          </a:xfrm>
          <a:prstGeom prst="rect">
            <a:avLst/>
          </a:prstGeom>
          <a:noFill/>
          <a:ln>
            <a:noFill/>
          </a:ln>
        </p:spPr>
      </p:pic>
      <p:pic>
        <p:nvPicPr>
          <p:cNvPr id="70" name="Google Shape;70;p15"/>
          <p:cNvPicPr preferRelativeResize="0"/>
          <p:nvPr/>
        </p:nvPicPr>
        <p:blipFill>
          <a:blip r:embed="rId2"/>
          <a:stretch>
            <a:fillRect/>
          </a:stretch>
        </p:blipFill>
        <p:spPr>
          <a:xfrm>
            <a:off x="4199977" y="975925"/>
            <a:ext cx="936498" cy="858724"/>
          </a:xfrm>
          <a:prstGeom prst="rect">
            <a:avLst/>
          </a:prstGeom>
          <a:noFill/>
          <a:ln>
            <a:noFill/>
          </a:ln>
        </p:spPr>
      </p:pic>
      <p:pic>
        <p:nvPicPr>
          <p:cNvPr id="71" name="Google Shape;71;p15"/>
          <p:cNvPicPr preferRelativeResize="0"/>
          <p:nvPr/>
        </p:nvPicPr>
        <p:blipFill>
          <a:blip r:embed="rId3"/>
          <a:stretch>
            <a:fillRect/>
          </a:stretch>
        </p:blipFill>
        <p:spPr>
          <a:xfrm>
            <a:off x="5224372" y="975925"/>
            <a:ext cx="936501" cy="866142"/>
          </a:xfrm>
          <a:prstGeom prst="rect">
            <a:avLst/>
          </a:prstGeom>
          <a:noFill/>
          <a:ln>
            <a:noFill/>
          </a:ln>
        </p:spPr>
      </p:pic>
      <p:pic>
        <p:nvPicPr>
          <p:cNvPr id="72" name="Google Shape;72;p15"/>
          <p:cNvPicPr preferRelativeResize="0"/>
          <p:nvPr/>
        </p:nvPicPr>
        <p:blipFill>
          <a:blip r:embed="rId4"/>
          <a:stretch>
            <a:fillRect/>
          </a:stretch>
        </p:blipFill>
        <p:spPr>
          <a:xfrm>
            <a:off x="3259400" y="2091300"/>
            <a:ext cx="846601" cy="782893"/>
          </a:xfrm>
          <a:prstGeom prst="rect">
            <a:avLst/>
          </a:prstGeom>
          <a:noFill/>
          <a:ln>
            <a:noFill/>
          </a:ln>
        </p:spPr>
      </p:pic>
      <p:pic>
        <p:nvPicPr>
          <p:cNvPr id="73" name="Google Shape;73;p15"/>
          <p:cNvPicPr preferRelativeResize="0"/>
          <p:nvPr/>
        </p:nvPicPr>
        <p:blipFill>
          <a:blip r:embed="rId5"/>
          <a:stretch>
            <a:fillRect/>
          </a:stretch>
        </p:blipFill>
        <p:spPr>
          <a:xfrm>
            <a:off x="3253350" y="3305900"/>
            <a:ext cx="844295" cy="782899"/>
          </a:xfrm>
          <a:prstGeom prst="rect">
            <a:avLst/>
          </a:prstGeom>
          <a:noFill/>
          <a:ln>
            <a:noFill/>
          </a:ln>
        </p:spPr>
      </p:pic>
      <p:cxnSp>
        <p:nvCxnSpPr>
          <p:cNvPr id="74" name="Google Shape;74;p15"/>
          <p:cNvCxnSpPr>
            <a:endCxn id="69" idx="1"/>
          </p:cNvCxnSpPr>
          <p:nvPr/>
        </p:nvCxnSpPr>
        <p:spPr>
          <a:xfrm rot="10800000" flipH="1">
            <a:off x="2136450" y="1405288"/>
            <a:ext cx="1116900" cy="44130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75;p15"/>
          <p:cNvCxnSpPr>
            <a:endCxn id="72" idx="1"/>
          </p:cNvCxnSpPr>
          <p:nvPr/>
        </p:nvCxnSpPr>
        <p:spPr>
          <a:xfrm rot="10800000" flipH="1">
            <a:off x="2145200" y="2482747"/>
            <a:ext cx="1114200" cy="243000"/>
          </a:xfrm>
          <a:prstGeom prst="straightConnector1">
            <a:avLst/>
          </a:prstGeom>
          <a:noFill/>
          <a:ln w="9525" cap="flat" cmpd="sng">
            <a:solidFill>
              <a:schemeClr val="dk2"/>
            </a:solidFill>
            <a:prstDash val="solid"/>
            <a:round/>
            <a:headEnd type="none" w="med" len="med"/>
            <a:tailEnd type="triangle" w="med" len="med"/>
          </a:ln>
        </p:spPr>
      </p:cxnSp>
      <p:cxnSp>
        <p:nvCxnSpPr>
          <p:cNvPr id="76" name="Google Shape;76;p15"/>
          <p:cNvCxnSpPr>
            <a:endCxn id="73" idx="1"/>
          </p:cNvCxnSpPr>
          <p:nvPr/>
        </p:nvCxnSpPr>
        <p:spPr>
          <a:xfrm>
            <a:off x="2145450" y="3675150"/>
            <a:ext cx="1107900" cy="22200"/>
          </a:xfrm>
          <a:prstGeom prst="straightConnector1">
            <a:avLst/>
          </a:prstGeom>
          <a:noFill/>
          <a:ln w="9525" cap="flat" cmpd="sng">
            <a:solidFill>
              <a:schemeClr val="dk2"/>
            </a:solidFill>
            <a:prstDash val="solid"/>
            <a:round/>
            <a:headEnd type="none" w="med" len="med"/>
            <a:tailEnd type="triangle" w="med" len="med"/>
          </a:ln>
        </p:spPr>
      </p:cxnSp>
      <p:sp>
        <p:nvSpPr>
          <p:cNvPr id="77" name="Google Shape;77;p15"/>
          <p:cNvSpPr txBox="1"/>
          <p:nvPr/>
        </p:nvSpPr>
        <p:spPr>
          <a:xfrm>
            <a:off x="474775" y="4317025"/>
            <a:ext cx="7974600" cy="190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Our problem is different from related work because the background is not used for evaluation on the task and we can remove it from the generated image.</a:t>
            </a:r>
            <a:endParaRPr lang="en-GB">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Our problem is to </a:t>
            </a:r>
            <a:r>
              <a:rPr>
                <a:latin typeface="Calibri"/>
                <a:ea typeface="Calibri"/>
                <a:cs typeface="Calibri"/>
                <a:sym typeface="Calibri"/>
              </a:rPr>
              <a:t>render the person appearance from </a:t>
            </a:r>
            <a:r>
              <a:rPr lang="en-US">
                <a:latin typeface="Calibri"/>
                <a:ea typeface="Calibri"/>
                <a:cs typeface="Calibri"/>
                <a:sym typeface="Calibri"/>
              </a:rPr>
              <a:t>a given</a:t>
            </a:r>
            <a:r>
              <a:rPr>
                <a:latin typeface="Calibri"/>
                <a:ea typeface="Calibri"/>
                <a:cs typeface="Calibri"/>
                <a:sym typeface="Calibri"/>
              </a:rPr>
              <a:t> pose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we are given</a:t>
            </a:r>
            <a:r>
              <a:rPr>
                <a:latin typeface="Calibri"/>
                <a:ea typeface="Calibri"/>
                <a:cs typeface="Calibri"/>
                <a:sym typeface="Calibri"/>
              </a:rPr>
              <a:t> a source person image and target body pose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and our output should be</a:t>
            </a:r>
            <a:r>
              <a:rPr>
                <a:latin typeface="Calibri"/>
                <a:ea typeface="Calibri"/>
                <a:cs typeface="Calibri"/>
                <a:sym typeface="Calibri"/>
              </a:rPr>
              <a:t> a synthesized image that agrees with the taget pose and the source person </a:t>
            </a:r>
            <a:endParaRPr>
              <a:latin typeface="Calibri"/>
              <a:ea typeface="Calibri"/>
              <a:cs typeface="Calibri"/>
              <a:sym typeface="Calibri"/>
            </a:endParaRPr>
          </a:p>
        </p:txBody>
      </p:sp>
      <p:pic>
        <p:nvPicPr>
          <p:cNvPr id="78" name="Google Shape;78;p15"/>
          <p:cNvPicPr preferRelativeResize="0"/>
          <p:nvPr/>
        </p:nvPicPr>
        <p:blipFill>
          <a:blip r:embed="rId6"/>
          <a:stretch>
            <a:fillRect/>
          </a:stretch>
        </p:blipFill>
        <p:spPr>
          <a:xfrm>
            <a:off x="7517150" y="516800"/>
            <a:ext cx="1340184" cy="3341349"/>
          </a:xfrm>
          <a:prstGeom prst="rect">
            <a:avLst/>
          </a:prstGeom>
          <a:noFill/>
          <a:ln>
            <a:noFill/>
          </a:ln>
        </p:spPr>
      </p:pic>
      <p:cxnSp>
        <p:nvCxnSpPr>
          <p:cNvPr id="79" name="Google Shape;79;p15"/>
          <p:cNvCxnSpPr/>
          <p:nvPr/>
        </p:nvCxnSpPr>
        <p:spPr>
          <a:xfrm rot="10800000" flipH="1">
            <a:off x="7225025" y="3872700"/>
            <a:ext cx="312000" cy="43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Background: Global Flow Local Attention + SilNet</a:t>
            </a:r>
            <a:endParaRPr lang="en-GB"/>
          </a:p>
          <a:p>
            <a:pPr marL="0" lvl="0" indent="0" algn="l" rtl="0">
              <a:spcBef>
                <a:spcPts val="0"/>
              </a:spcBef>
              <a:spcAft>
                <a:spcPts val="0"/>
              </a:spcAft>
              <a:buNone/>
            </a:pPr>
          </a:p>
        </p:txBody>
      </p:sp>
      <p:sp>
        <p:nvSpPr>
          <p:cNvPr id="85" name="Google Shape;85;p16"/>
          <p:cNvSpPr txBox="1"/>
          <p:nvPr>
            <p:ph type="body" idx="1"/>
          </p:nvPr>
        </p:nvSpPr>
        <p:spPr>
          <a:xfrm>
            <a:off x="357475" y="671450"/>
            <a:ext cx="4815900" cy="28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pic>
        <p:nvPicPr>
          <p:cNvPr id="86" name="Google Shape;86;p16"/>
          <p:cNvPicPr preferRelativeResize="0"/>
          <p:nvPr/>
        </p:nvPicPr>
        <p:blipFill>
          <a:blip r:embed="rId1"/>
          <a:stretch>
            <a:fillRect/>
          </a:stretch>
        </p:blipFill>
        <p:spPr>
          <a:xfrm>
            <a:off x="184625" y="614725"/>
            <a:ext cx="4342076" cy="2000000"/>
          </a:xfrm>
          <a:prstGeom prst="rect">
            <a:avLst/>
          </a:prstGeom>
          <a:noFill/>
          <a:ln>
            <a:noFill/>
          </a:ln>
        </p:spPr>
      </p:pic>
      <p:pic>
        <p:nvPicPr>
          <p:cNvPr id="87" name="Google Shape;87;p16"/>
          <p:cNvPicPr preferRelativeResize="0"/>
          <p:nvPr/>
        </p:nvPicPr>
        <p:blipFill>
          <a:blip r:embed="rId2"/>
          <a:stretch>
            <a:fillRect/>
          </a:stretch>
        </p:blipFill>
        <p:spPr>
          <a:xfrm>
            <a:off x="4572000" y="3236513"/>
            <a:ext cx="4459024" cy="1171925"/>
          </a:xfrm>
          <a:prstGeom prst="rect">
            <a:avLst/>
          </a:prstGeom>
          <a:noFill/>
          <a:ln>
            <a:noFill/>
          </a:ln>
        </p:spPr>
      </p:pic>
      <p:pic>
        <p:nvPicPr>
          <p:cNvPr id="88" name="Google Shape;88;p16"/>
          <p:cNvPicPr preferRelativeResize="0"/>
          <p:nvPr/>
        </p:nvPicPr>
        <p:blipFill>
          <a:blip r:embed="rId3"/>
          <a:stretch>
            <a:fillRect/>
          </a:stretch>
        </p:blipFill>
        <p:spPr>
          <a:xfrm>
            <a:off x="184625" y="2804875"/>
            <a:ext cx="4342074" cy="2035199"/>
          </a:xfrm>
          <a:prstGeom prst="rect">
            <a:avLst/>
          </a:prstGeom>
          <a:noFill/>
          <a:ln>
            <a:noFill/>
          </a:ln>
        </p:spPr>
      </p:pic>
      <p:pic>
        <p:nvPicPr>
          <p:cNvPr id="89" name="Google Shape;89;p16"/>
          <p:cNvPicPr preferRelativeResize="0"/>
          <p:nvPr/>
        </p:nvPicPr>
        <p:blipFill>
          <a:blip r:embed="rId4"/>
          <a:stretch>
            <a:fillRect/>
          </a:stretch>
        </p:blipFill>
        <p:spPr>
          <a:xfrm>
            <a:off x="36025" y="4794047"/>
            <a:ext cx="4941274" cy="34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1"/>
          <a:srcRect t="17767" r="24010" b="51338"/>
          <a:stretch>
            <a:fillRect/>
          </a:stretch>
        </p:blipFill>
        <p:spPr>
          <a:xfrm>
            <a:off x="62615" y="586450"/>
            <a:ext cx="6781097" cy="1501230"/>
          </a:xfrm>
          <a:prstGeom prst="rect">
            <a:avLst/>
          </a:prstGeom>
          <a:noFill/>
          <a:ln>
            <a:noFill/>
          </a:ln>
        </p:spPr>
      </p:pic>
      <p:pic>
        <p:nvPicPr>
          <p:cNvPr id="95" name="Google Shape;95;p17"/>
          <p:cNvPicPr preferRelativeResize="0"/>
          <p:nvPr/>
        </p:nvPicPr>
        <p:blipFill rotWithShape="1">
          <a:blip r:embed="rId2"/>
          <a:srcRect t="17862" r="24166" b="51531"/>
          <a:stretch>
            <a:fillRect/>
          </a:stretch>
        </p:blipFill>
        <p:spPr>
          <a:xfrm>
            <a:off x="69759" y="2078867"/>
            <a:ext cx="6773954" cy="1488781"/>
          </a:xfrm>
          <a:prstGeom prst="rect">
            <a:avLst/>
          </a:prstGeom>
          <a:noFill/>
          <a:ln>
            <a:noFill/>
          </a:ln>
        </p:spPr>
      </p:pic>
      <p:pic>
        <p:nvPicPr>
          <p:cNvPr id="96" name="Google Shape;96;p17"/>
          <p:cNvPicPr preferRelativeResize="0"/>
          <p:nvPr/>
        </p:nvPicPr>
        <p:blipFill rotWithShape="1">
          <a:blip r:embed="rId3"/>
          <a:srcRect t="17862" r="24166" b="51339"/>
          <a:stretch>
            <a:fillRect/>
          </a:stretch>
        </p:blipFill>
        <p:spPr>
          <a:xfrm>
            <a:off x="76903" y="3562471"/>
            <a:ext cx="6766810" cy="1496506"/>
          </a:xfrm>
          <a:prstGeom prst="rect">
            <a:avLst/>
          </a:prstGeom>
          <a:noFill/>
          <a:ln>
            <a:noFill/>
          </a:ln>
        </p:spPr>
      </p:pic>
      <p:sp>
        <p:nvSpPr>
          <p:cNvPr id="97" name="Google Shape;97;p17"/>
          <p:cNvSpPr txBox="1"/>
          <p:nvPr/>
        </p:nvSpPr>
        <p:spPr>
          <a:xfrm>
            <a:off x="76903" y="71438"/>
            <a:ext cx="7509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Baseline: SelectionGAN (</a:t>
            </a:r>
            <a:r>
              <a:rPr lang="en-GB">
                <a:solidFill>
                  <a:schemeClr val="dk1"/>
                </a:solidFill>
                <a:latin typeface="Calibri"/>
                <a:ea typeface="Calibri"/>
                <a:cs typeface="Calibri"/>
                <a:sym typeface="Calibri"/>
              </a:rPr>
              <a:t>~</a:t>
            </a:r>
            <a:r>
              <a:rPr lang="en-GB" sz="1400">
                <a:solidFill>
                  <a:schemeClr val="dk1"/>
                </a:solidFill>
                <a:latin typeface="Calibri"/>
                <a:ea typeface="Calibri"/>
                <a:cs typeface="Calibri"/>
                <a:sym typeface="Calibri"/>
              </a:rPr>
              <a:t>50k iterations)</a:t>
            </a:r>
            <a:endParaRPr sz="1400">
              <a:solidFill>
                <a:schemeClr val="dk1"/>
              </a:solidFill>
              <a:latin typeface="Calibri"/>
              <a:ea typeface="Calibri"/>
              <a:cs typeface="Calibri"/>
              <a:sym typeface="Calibri"/>
            </a:endParaRPr>
          </a:p>
        </p:txBody>
      </p:sp>
      <p:sp>
        <p:nvSpPr>
          <p:cNvPr id="98" name="Google Shape;98;p17"/>
          <p:cNvSpPr txBox="1"/>
          <p:nvPr/>
        </p:nvSpPr>
        <p:spPr>
          <a:xfrm>
            <a:off x="5038725" y="84523"/>
            <a:ext cx="3891266" cy="32316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b="0" i="0">
                <a:solidFill>
                  <a:srgbClr val="000000"/>
                </a:solidFill>
                <a:latin typeface="Arial" panose="020B0604020202090204"/>
                <a:ea typeface="Arial" panose="020B0604020202090204"/>
                <a:cs typeface="Arial" panose="020B0604020202090204"/>
                <a:sym typeface="Arial" panose="020B0604020202090204"/>
              </a:rPr>
              <a:t>Multi-Channel Attention Selection GANs for Guided Image-to-Image Translation</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4"/>
              </a:rPr>
              <a:t>https://arxiv.org/pdf/2002.01048.pdf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1"/>
          <a:srcRect t="17474" r="24028" b="51412"/>
          <a:stretch>
            <a:fillRect/>
          </a:stretch>
        </p:blipFill>
        <p:spPr>
          <a:xfrm>
            <a:off x="323850" y="3024188"/>
            <a:ext cx="8424711" cy="1878806"/>
          </a:xfrm>
          <a:prstGeom prst="rect">
            <a:avLst/>
          </a:prstGeom>
          <a:noFill/>
          <a:ln>
            <a:noFill/>
          </a:ln>
        </p:spPr>
      </p:pic>
      <p:sp>
        <p:nvSpPr>
          <p:cNvPr id="104" name="Google Shape;104;p18"/>
          <p:cNvSpPr txBox="1"/>
          <p:nvPr/>
        </p:nvSpPr>
        <p:spPr>
          <a:xfrm>
            <a:off x="76903" y="71438"/>
            <a:ext cx="7509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Baseline: SelectionGAN</a:t>
            </a:r>
            <a:r>
              <a:rPr lang="en-GB">
                <a:solidFill>
                  <a:schemeClr val="dk1"/>
                </a:solidFill>
                <a:latin typeface="Calibri"/>
                <a:ea typeface="Calibri"/>
                <a:cs typeface="Calibri"/>
                <a:sym typeface="Calibri"/>
              </a:rPr>
              <a:t> (~50k iterations)</a:t>
            </a:r>
            <a:endParaRPr sz="1400">
              <a:solidFill>
                <a:schemeClr val="dk1"/>
              </a:solidFill>
              <a:latin typeface="Calibri"/>
              <a:ea typeface="Calibri"/>
              <a:cs typeface="Calibri"/>
              <a:sym typeface="Calibri"/>
            </a:endParaRPr>
          </a:p>
        </p:txBody>
      </p:sp>
      <p:sp>
        <p:nvSpPr>
          <p:cNvPr id="105" name="Google Shape;105;p18"/>
          <p:cNvSpPr txBox="1"/>
          <p:nvPr/>
        </p:nvSpPr>
        <p:spPr>
          <a:xfrm>
            <a:off x="385763" y="670536"/>
            <a:ext cx="3638700" cy="200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Limitations:</a:t>
            </a:r>
            <a:endParaRPr sz="1100"/>
          </a:p>
          <a:p>
            <a:pPr marL="215900" marR="0" lvl="0" indent="-215900" algn="l" rtl="0">
              <a:spcBef>
                <a:spcPts val="0"/>
              </a:spcBef>
              <a:spcAft>
                <a:spcPts val="0"/>
              </a:spcAft>
              <a:buClr>
                <a:schemeClr val="dk1"/>
              </a:buClr>
              <a:buSzPts val="1400"/>
              <a:buFont typeface="Arial" panose="020B0604020202090204"/>
              <a:buChar char="•"/>
            </a:pPr>
            <a:r>
              <a:rPr lang="en-GB" sz="1400">
                <a:solidFill>
                  <a:schemeClr val="dk1"/>
                </a:solidFill>
                <a:latin typeface="Calibri"/>
                <a:ea typeface="Calibri"/>
                <a:cs typeface="Calibri"/>
                <a:sym typeface="Calibri"/>
              </a:rPr>
              <a:t>Blurry edges between clothes</a:t>
            </a:r>
            <a:endParaRPr sz="1100"/>
          </a:p>
          <a:p>
            <a:pPr marL="215900" marR="0" lvl="0" indent="-215900" algn="l" rtl="0">
              <a:spcBef>
                <a:spcPts val="0"/>
              </a:spcBef>
              <a:spcAft>
                <a:spcPts val="0"/>
              </a:spcAft>
              <a:buClr>
                <a:schemeClr val="dk1"/>
              </a:buClr>
              <a:buSzPts val="1400"/>
              <a:buFont typeface="Arial" panose="020B0604020202090204"/>
              <a:buChar char="•"/>
            </a:pPr>
            <a:r>
              <a:rPr lang="en-GB">
                <a:solidFill>
                  <a:schemeClr val="dk1"/>
                </a:solidFill>
                <a:latin typeface="Calibri"/>
                <a:ea typeface="Calibri"/>
                <a:cs typeface="Calibri"/>
                <a:sym typeface="Calibri"/>
              </a:rPr>
              <a:t>Very l</a:t>
            </a:r>
            <a:r>
              <a:rPr lang="en-GB" sz="1400">
                <a:solidFill>
                  <a:schemeClr val="dk1"/>
                </a:solidFill>
                <a:latin typeface="Calibri"/>
                <a:ea typeface="Calibri"/>
                <a:cs typeface="Calibri"/>
                <a:sym typeface="Calibri"/>
              </a:rPr>
              <a:t>ow detail on garments</a:t>
            </a:r>
            <a:endParaRPr sz="1100"/>
          </a:p>
          <a:p>
            <a:pPr marL="215900" marR="0" lvl="0" indent="-215900" algn="l" rtl="0">
              <a:spcBef>
                <a:spcPts val="0"/>
              </a:spcBef>
              <a:spcAft>
                <a:spcPts val="0"/>
              </a:spcAft>
              <a:buClr>
                <a:schemeClr val="dk1"/>
              </a:buClr>
              <a:buSzPts val="1400"/>
              <a:buFont typeface="Arial" panose="020B0604020202090204"/>
              <a:buChar char="•"/>
            </a:pPr>
            <a:r>
              <a:rPr lang="en-GB" sz="1400">
                <a:solidFill>
                  <a:schemeClr val="dk1"/>
                </a:solidFill>
                <a:latin typeface="Calibri"/>
                <a:ea typeface="Calibri"/>
                <a:cs typeface="Calibri"/>
                <a:sym typeface="Calibri"/>
              </a:rPr>
              <a:t>Background is very poorly rendered</a:t>
            </a:r>
            <a:endParaRPr sz="1100"/>
          </a:p>
          <a:p>
            <a:pPr marL="558800" marR="0" lvl="1" indent="-215900" algn="l" rtl="0">
              <a:spcBef>
                <a:spcPts val="0"/>
              </a:spcBef>
              <a:spcAft>
                <a:spcPts val="0"/>
              </a:spcAft>
              <a:buClr>
                <a:schemeClr val="dk1"/>
              </a:buClr>
              <a:buSzPts val="1400"/>
              <a:buFont typeface="Arial" panose="020B0604020202090204"/>
              <a:buChar char="•"/>
            </a:pPr>
            <a:r>
              <a:rPr lang="en-GB" sz="1400" b="0" i="0" u="none" strike="noStrike" cap="none">
                <a:solidFill>
                  <a:schemeClr val="dk1"/>
                </a:solidFill>
                <a:latin typeface="Calibri"/>
                <a:ea typeface="Calibri"/>
                <a:cs typeface="Calibri"/>
                <a:sym typeface="Calibri"/>
              </a:rPr>
              <a:t>Cannot distinguish between foreground and background</a:t>
            </a:r>
            <a:endParaRPr sz="1400" b="0" i="0" u="none" strike="noStrike" cap="none">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GB">
                <a:solidFill>
                  <a:schemeClr val="dk1"/>
                </a:solidFill>
                <a:latin typeface="Calibri"/>
                <a:ea typeface="Calibri"/>
                <a:cs typeface="Calibri"/>
                <a:sym typeface="Calibri"/>
              </a:rPr>
              <a:t>Arms and hair are not correctly shown in output</a:t>
            </a:r>
            <a:endParaRPr>
              <a:solidFill>
                <a:schemeClr val="dk1"/>
              </a:solidFill>
              <a:latin typeface="Calibri"/>
              <a:ea typeface="Calibri"/>
              <a:cs typeface="Calibri"/>
              <a:sym typeface="Calibri"/>
            </a:endParaRPr>
          </a:p>
          <a:p>
            <a:pPr marL="91440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06" name="Google Shape;106;p18"/>
          <p:cNvSpPr txBox="1"/>
          <p:nvPr/>
        </p:nvSpPr>
        <p:spPr>
          <a:xfrm>
            <a:off x="5038725" y="84523"/>
            <a:ext cx="3891266" cy="32316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b="0" i="0">
                <a:solidFill>
                  <a:srgbClr val="000000"/>
                </a:solidFill>
                <a:latin typeface="Arial" panose="020B0604020202090204"/>
                <a:ea typeface="Arial" panose="020B0604020202090204"/>
                <a:cs typeface="Arial" panose="020B0604020202090204"/>
                <a:sym typeface="Arial" panose="020B0604020202090204"/>
              </a:rPr>
              <a:t>Multi-Channel Attention Selection GANs for Guided Image-to-Image Translation</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2"/>
              </a:rPr>
              <a:t>https://arxiv.org/pdf/2002.01048.pdf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pic>
        <p:nvPicPr>
          <p:cNvPr id="111" name="Google Shape;111;p19"/>
          <p:cNvPicPr preferRelativeResize="0"/>
          <p:nvPr/>
        </p:nvPicPr>
        <p:blipFill rotWithShape="1">
          <a:blip r:embed="rId1"/>
          <a:srcRect t="14803" r="52656" b="26407"/>
          <a:stretch>
            <a:fillRect/>
          </a:stretch>
        </p:blipFill>
        <p:spPr>
          <a:xfrm>
            <a:off x="119075" y="2171877"/>
            <a:ext cx="4225824" cy="2857324"/>
          </a:xfrm>
          <a:prstGeom prst="rect">
            <a:avLst/>
          </a:prstGeom>
          <a:noFill/>
          <a:ln>
            <a:noFill/>
          </a:ln>
        </p:spPr>
      </p:pic>
      <p:sp>
        <p:nvSpPr>
          <p:cNvPr id="112" name="Google Shape;112;p19"/>
          <p:cNvSpPr txBox="1"/>
          <p:nvPr/>
        </p:nvSpPr>
        <p:spPr>
          <a:xfrm>
            <a:off x="76903" y="71438"/>
            <a:ext cx="7509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Baseline: </a:t>
            </a:r>
            <a:r>
              <a:rPr lang="en-GB">
                <a:solidFill>
                  <a:schemeClr val="dk1"/>
                </a:solidFill>
                <a:latin typeface="Calibri"/>
                <a:ea typeface="Calibri"/>
                <a:cs typeface="Calibri"/>
                <a:sym typeface="Calibri"/>
              </a:rPr>
              <a:t>Deep Image Spatial Transformation for </a:t>
            </a: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                 Person Image Generation</a:t>
            </a:r>
            <a:r>
              <a:rPr lang="en-GB" sz="1400">
                <a:solidFill>
                  <a:schemeClr val="dk1"/>
                </a:solidFill>
                <a:latin typeface="Calibri"/>
                <a:ea typeface="Calibri"/>
                <a:cs typeface="Calibri"/>
                <a:sym typeface="Calibri"/>
              </a:rPr>
              <a:t> (~20k iterations)</a:t>
            </a:r>
            <a:endParaRPr sz="1100"/>
          </a:p>
        </p:txBody>
      </p:sp>
      <p:pic>
        <p:nvPicPr>
          <p:cNvPr id="113" name="Google Shape;113;p19"/>
          <p:cNvPicPr preferRelativeResize="0"/>
          <p:nvPr/>
        </p:nvPicPr>
        <p:blipFill rotWithShape="1">
          <a:blip r:embed="rId2"/>
          <a:srcRect t="17573" r="52656" b="28503"/>
          <a:stretch>
            <a:fillRect/>
          </a:stretch>
        </p:blipFill>
        <p:spPr>
          <a:xfrm>
            <a:off x="4417650" y="2171877"/>
            <a:ext cx="4607277" cy="2857324"/>
          </a:xfrm>
          <a:prstGeom prst="rect">
            <a:avLst/>
          </a:prstGeom>
          <a:noFill/>
          <a:ln>
            <a:noFill/>
          </a:ln>
        </p:spPr>
      </p:pic>
      <p:sp>
        <p:nvSpPr>
          <p:cNvPr id="114" name="Google Shape;114;p19"/>
          <p:cNvSpPr txBox="1"/>
          <p:nvPr/>
        </p:nvSpPr>
        <p:spPr>
          <a:xfrm>
            <a:off x="5023550" y="77998"/>
            <a:ext cx="38913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t>Deep Image Spatial Transformation for Person Image Generation</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u="sng">
                <a:solidFill>
                  <a:schemeClr val="hlink"/>
                </a:solidFill>
                <a:hlinkClick r:id="rId3"/>
              </a:rPr>
              <a:t>https://arxiv.org/pdf/2003.00696.pdf</a:t>
            </a:r>
            <a:r>
              <a:rPr lang="en-GB" sz="800">
                <a:solidFill>
                  <a:srgbClr val="000000"/>
                </a:solidFill>
              </a:rPr>
              <a:t> </a:t>
            </a:r>
            <a:endParaRPr sz="800">
              <a:solidFill>
                <a:schemeClr val="dk1"/>
              </a:solidFill>
              <a:latin typeface="Calibri"/>
              <a:ea typeface="Calibri"/>
              <a:cs typeface="Calibri"/>
              <a:sym typeface="Calibri"/>
            </a:endParaRPr>
          </a:p>
        </p:txBody>
      </p:sp>
      <p:sp>
        <p:nvSpPr>
          <p:cNvPr id="115" name="Google Shape;115;p19"/>
          <p:cNvSpPr txBox="1"/>
          <p:nvPr/>
        </p:nvSpPr>
        <p:spPr>
          <a:xfrm>
            <a:off x="119075" y="805625"/>
            <a:ext cx="7693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Seems a lot better, but...</a:t>
            </a: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Limitations: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Background rendering still struggling</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Blurred garment texture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Blurred garment edges</a:t>
            </a:r>
            <a:endParaRPr>
              <a:latin typeface="Calibri"/>
              <a:ea typeface="Calibri"/>
              <a:cs typeface="Calibri"/>
              <a:sym typeface="Calibri"/>
            </a:endParaRPr>
          </a:p>
        </p:txBody>
      </p:sp>
      <p:pic>
        <p:nvPicPr>
          <p:cNvPr id="116" name="Google Shape;116;p19"/>
          <p:cNvPicPr preferRelativeResize="0"/>
          <p:nvPr/>
        </p:nvPicPr>
        <p:blipFill>
          <a:blip r:embed="rId4"/>
          <a:stretch>
            <a:fillRect/>
          </a:stretch>
        </p:blipFill>
        <p:spPr>
          <a:xfrm>
            <a:off x="4417650" y="469802"/>
            <a:ext cx="4607274" cy="1625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20" name="Shape 120"/>
        <p:cNvGrpSpPr/>
        <p:nvPr/>
      </p:nvGrpSpPr>
      <p:grpSpPr>
        <a:xfrm>
          <a:off x="0" y="0"/>
          <a:ext cx="0" cy="0"/>
          <a:chOff x="0" y="0"/>
          <a:chExt cx="0" cy="0"/>
        </a:xfrm>
      </p:grpSpPr>
      <p:sp>
        <p:nvSpPr>
          <p:cNvPr id="121" name="Google Shape;121;p20"/>
          <p:cNvSpPr txBox="1"/>
          <p:nvPr/>
        </p:nvSpPr>
        <p:spPr>
          <a:xfrm>
            <a:off x="1996575" y="3914113"/>
            <a:ext cx="3050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Calibri"/>
                <a:ea typeface="Calibri"/>
                <a:cs typeface="Calibri"/>
                <a:sym typeface="Calibri"/>
              </a:rPr>
              <a:t>Source foreground to target foreground</a:t>
            </a:r>
            <a:endParaRPr sz="1000">
              <a:latin typeface="Calibri"/>
              <a:ea typeface="Calibri"/>
              <a:cs typeface="Calibri"/>
              <a:sym typeface="Calibri"/>
            </a:endParaRPr>
          </a:p>
        </p:txBody>
      </p:sp>
      <p:sp>
        <p:nvSpPr>
          <p:cNvPr id="122" name="Google Shape;122;p20"/>
          <p:cNvSpPr txBox="1"/>
          <p:nvPr/>
        </p:nvSpPr>
        <p:spPr>
          <a:xfrm>
            <a:off x="1996575" y="4164850"/>
            <a:ext cx="3346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Calibri"/>
                <a:ea typeface="Calibri"/>
                <a:cs typeface="Calibri"/>
                <a:sym typeface="Calibri"/>
              </a:rPr>
              <a:t>Source background to target </a:t>
            </a:r>
            <a:r>
              <a:rPr lang="en-GB" sz="1000">
                <a:solidFill>
                  <a:schemeClr val="dk1"/>
                </a:solidFill>
                <a:latin typeface="Calibri"/>
                <a:ea typeface="Calibri"/>
                <a:cs typeface="Calibri"/>
                <a:sym typeface="Calibri"/>
              </a:rPr>
              <a:t>background</a:t>
            </a:r>
            <a:endParaRPr sz="1000">
              <a:latin typeface="Calibri"/>
              <a:ea typeface="Calibri"/>
              <a:cs typeface="Calibri"/>
              <a:sym typeface="Calibri"/>
            </a:endParaRPr>
          </a:p>
        </p:txBody>
      </p:sp>
      <p:pic>
        <p:nvPicPr>
          <p:cNvPr id="123" name="Google Shape;123;p20" descr="A picture containing text, laser&#10;&#10;Description automatically generated"/>
          <p:cNvPicPr preferRelativeResize="0"/>
          <p:nvPr/>
        </p:nvPicPr>
        <p:blipFill rotWithShape="1">
          <a:blip r:embed="rId1"/>
          <a:srcRect/>
          <a:stretch>
            <a:fillRect/>
          </a:stretch>
        </p:blipFill>
        <p:spPr>
          <a:xfrm>
            <a:off x="76925" y="3583412"/>
            <a:ext cx="875825" cy="810042"/>
          </a:xfrm>
          <a:prstGeom prst="rect">
            <a:avLst/>
          </a:prstGeom>
          <a:noFill/>
          <a:ln>
            <a:noFill/>
          </a:ln>
          <a:effectLst>
            <a:reflection endPos="30000" dist="38100" dir="5400000" fadeDir="5400012" sy="-100000" algn="bl" rotWithShape="0"/>
          </a:effectLst>
        </p:spPr>
      </p:pic>
      <p:pic>
        <p:nvPicPr>
          <p:cNvPr id="124" name="Google Shape;124;p20" descr="Icon&#10;&#10;Description automatically generated"/>
          <p:cNvPicPr preferRelativeResize="0"/>
          <p:nvPr/>
        </p:nvPicPr>
        <p:blipFill rotWithShape="1">
          <a:blip r:embed="rId2"/>
          <a:srcRect/>
          <a:stretch>
            <a:fillRect/>
          </a:stretch>
        </p:blipFill>
        <p:spPr>
          <a:xfrm>
            <a:off x="1036749" y="3583412"/>
            <a:ext cx="875825" cy="875825"/>
          </a:xfrm>
          <a:prstGeom prst="rect">
            <a:avLst/>
          </a:prstGeom>
          <a:noFill/>
          <a:ln>
            <a:noFill/>
          </a:ln>
          <a:effectLst>
            <a:reflection endPos="30000" dist="38100" dir="5400000" fadeDir="5400012" sy="-100000" algn="bl" rotWithShape="0"/>
          </a:effectLst>
        </p:spPr>
      </p:pic>
      <p:sp>
        <p:nvSpPr>
          <p:cNvPr id="125" name="Google Shape;125;p20"/>
          <p:cNvSpPr txBox="1"/>
          <p:nvPr/>
        </p:nvSpPr>
        <p:spPr>
          <a:xfrm>
            <a:off x="76903" y="71438"/>
            <a:ext cx="75099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Approach: SilNet module from Pose-Guided Human Animation from a Single Image in the Wild</a:t>
            </a:r>
            <a:endParaRPr sz="1100"/>
          </a:p>
        </p:txBody>
      </p:sp>
      <p:pic>
        <p:nvPicPr>
          <p:cNvPr id="126" name="Google Shape;126;p20" descr="A picture containing floor, person, indoor&#10;&#10;Description automatically generated"/>
          <p:cNvPicPr preferRelativeResize="0"/>
          <p:nvPr/>
        </p:nvPicPr>
        <p:blipFill rotWithShape="1">
          <a:blip r:embed="rId3"/>
          <a:srcRect/>
          <a:stretch>
            <a:fillRect/>
          </a:stretch>
        </p:blipFill>
        <p:spPr>
          <a:xfrm>
            <a:off x="4238246" y="3770892"/>
            <a:ext cx="955166" cy="875834"/>
          </a:xfrm>
          <a:prstGeom prst="rect">
            <a:avLst/>
          </a:prstGeom>
          <a:noFill/>
          <a:ln>
            <a:noFill/>
          </a:ln>
          <a:effectLst>
            <a:reflection endPos="30000" dist="38100" dir="5400000" fadeDir="5400012" sy="-100000" algn="bl" rotWithShape="0"/>
          </a:effectLst>
        </p:spPr>
      </p:pic>
      <p:pic>
        <p:nvPicPr>
          <p:cNvPr id="127" name="Google Shape;127;p20" descr="A picture containing floor, person, indoor&#10;&#10;Description automatically generated"/>
          <p:cNvPicPr preferRelativeResize="0"/>
          <p:nvPr/>
        </p:nvPicPr>
        <p:blipFill rotWithShape="1">
          <a:blip r:embed="rId4"/>
          <a:srcRect/>
          <a:stretch>
            <a:fillRect/>
          </a:stretch>
        </p:blipFill>
        <p:spPr>
          <a:xfrm>
            <a:off x="535140" y="3776579"/>
            <a:ext cx="953580" cy="875834"/>
          </a:xfrm>
          <a:prstGeom prst="rect">
            <a:avLst/>
          </a:prstGeom>
          <a:noFill/>
          <a:ln>
            <a:noFill/>
          </a:ln>
          <a:effectLst>
            <a:reflection endPos="30000" dist="38100" dir="5400000" fadeDir="5400012" sy="-100000" algn="bl" rotWithShape="0"/>
          </a:effectLst>
        </p:spPr>
      </p:pic>
      <p:grpSp>
        <p:nvGrpSpPr>
          <p:cNvPr id="128" name="Google Shape;128;p20"/>
          <p:cNvGrpSpPr/>
          <p:nvPr/>
        </p:nvGrpSpPr>
        <p:grpSpPr>
          <a:xfrm>
            <a:off x="1144711" y="1668465"/>
            <a:ext cx="3616477" cy="1651397"/>
            <a:chOff x="1144711" y="1668465"/>
            <a:chExt cx="3616477" cy="1651397"/>
          </a:xfrm>
        </p:grpSpPr>
        <p:pic>
          <p:nvPicPr>
            <p:cNvPr id="129" name="Google Shape;129;p20"/>
            <p:cNvPicPr preferRelativeResize="0"/>
            <p:nvPr/>
          </p:nvPicPr>
          <p:blipFill rotWithShape="1">
            <a:blip r:embed="rId5"/>
            <a:srcRect b="7161"/>
            <a:stretch>
              <a:fillRect/>
            </a:stretch>
          </p:blipFill>
          <p:spPr>
            <a:xfrm>
              <a:off x="2725962" y="1668465"/>
              <a:ext cx="1285875" cy="1651397"/>
            </a:xfrm>
            <a:prstGeom prst="rect">
              <a:avLst/>
            </a:prstGeom>
            <a:noFill/>
            <a:ln>
              <a:noFill/>
            </a:ln>
          </p:spPr>
        </p:pic>
        <p:pic>
          <p:nvPicPr>
            <p:cNvPr id="130" name="Google Shape;130;p20" descr="A picture containing text, laser&#10;&#10;Description automatically generated"/>
            <p:cNvPicPr preferRelativeResize="0"/>
            <p:nvPr/>
          </p:nvPicPr>
          <p:blipFill rotWithShape="1">
            <a:blip r:embed="rId1"/>
            <a:srcRect/>
            <a:stretch>
              <a:fillRect/>
            </a:stretch>
          </p:blipFill>
          <p:spPr>
            <a:xfrm>
              <a:off x="1144711" y="1749427"/>
              <a:ext cx="804505" cy="744066"/>
            </a:xfrm>
            <a:prstGeom prst="rect">
              <a:avLst/>
            </a:prstGeom>
            <a:noFill/>
            <a:ln>
              <a:noFill/>
            </a:ln>
          </p:spPr>
        </p:pic>
        <p:pic>
          <p:nvPicPr>
            <p:cNvPr id="131" name="Google Shape;131;p20" descr="Icon&#10;&#10;Description automatically generated"/>
            <p:cNvPicPr preferRelativeResize="0"/>
            <p:nvPr/>
          </p:nvPicPr>
          <p:blipFill rotWithShape="1">
            <a:blip r:embed="rId2"/>
            <a:srcRect/>
            <a:stretch>
              <a:fillRect/>
            </a:stretch>
          </p:blipFill>
          <p:spPr>
            <a:xfrm>
              <a:off x="1957625" y="1749428"/>
              <a:ext cx="744067" cy="744067"/>
            </a:xfrm>
            <a:prstGeom prst="rect">
              <a:avLst/>
            </a:prstGeom>
            <a:noFill/>
            <a:ln>
              <a:noFill/>
            </a:ln>
          </p:spPr>
        </p:pic>
        <p:pic>
          <p:nvPicPr>
            <p:cNvPr id="132" name="Google Shape;132;p20" descr="Chart, radar chart&#10;&#10;Description automatically generated"/>
            <p:cNvPicPr preferRelativeResize="0"/>
            <p:nvPr/>
          </p:nvPicPr>
          <p:blipFill rotWithShape="1">
            <a:blip r:embed="rId6"/>
            <a:srcRect/>
            <a:stretch>
              <a:fillRect/>
            </a:stretch>
          </p:blipFill>
          <p:spPr>
            <a:xfrm>
              <a:off x="1957650" y="2578982"/>
              <a:ext cx="744050" cy="688067"/>
            </a:xfrm>
            <a:prstGeom prst="rect">
              <a:avLst/>
            </a:prstGeom>
            <a:noFill/>
            <a:ln>
              <a:noFill/>
            </a:ln>
          </p:spPr>
        </p:pic>
        <p:pic>
          <p:nvPicPr>
            <p:cNvPr id="133" name="Google Shape;133;p20" descr="A picture containing silhouette&#10;&#10;Description automatically generated"/>
            <p:cNvPicPr preferRelativeResize="0"/>
            <p:nvPr/>
          </p:nvPicPr>
          <p:blipFill rotWithShape="1">
            <a:blip r:embed="rId7"/>
            <a:srcRect/>
            <a:stretch>
              <a:fillRect/>
            </a:stretch>
          </p:blipFill>
          <p:spPr>
            <a:xfrm>
              <a:off x="4017121" y="2075733"/>
              <a:ext cx="744067" cy="744067"/>
            </a:xfrm>
            <a:prstGeom prst="rect">
              <a:avLst/>
            </a:prstGeom>
            <a:noFill/>
            <a:ln>
              <a:noFill/>
            </a:ln>
          </p:spPr>
        </p:pic>
      </p:grpSp>
      <p:cxnSp>
        <p:nvCxnSpPr>
          <p:cNvPr id="134" name="Google Shape;134;p20"/>
          <p:cNvCxnSpPr>
            <a:endCxn id="126" idx="1"/>
          </p:cNvCxnSpPr>
          <p:nvPr/>
        </p:nvCxnSpPr>
        <p:spPr>
          <a:xfrm rot="10800000" flipH="1">
            <a:off x="1934246" y="4208808"/>
            <a:ext cx="2304000" cy="11400"/>
          </a:xfrm>
          <a:prstGeom prst="straightConnector1">
            <a:avLst/>
          </a:prstGeom>
          <a:noFill/>
          <a:ln w="9525" cap="flat" cmpd="sng">
            <a:solidFill>
              <a:schemeClr val="accent1"/>
            </a:solidFill>
            <a:prstDash val="solid"/>
            <a:miter lim="800000"/>
            <a:headEnd type="none" w="sm" len="sm"/>
            <a:tailEnd type="triangle" w="med" len="med"/>
          </a:ln>
        </p:spPr>
      </p:cxnSp>
      <p:sp>
        <p:nvSpPr>
          <p:cNvPr id="135" name="Google Shape;135;p20"/>
          <p:cNvSpPr txBox="1"/>
          <p:nvPr/>
        </p:nvSpPr>
        <p:spPr>
          <a:xfrm>
            <a:off x="150274" y="372400"/>
            <a:ext cx="62682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a:solidFill>
                  <a:schemeClr val="dk1"/>
                </a:solidFill>
                <a:latin typeface="Calibri"/>
                <a:ea typeface="Calibri"/>
                <a:cs typeface="Calibri"/>
                <a:sym typeface="Calibri"/>
              </a:rPr>
              <a:t>Idea: </a:t>
            </a: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GB">
                <a:solidFill>
                  <a:schemeClr val="dk1"/>
                </a:solidFill>
                <a:latin typeface="Calibri"/>
                <a:ea typeface="Calibri"/>
                <a:cs typeface="Calibri"/>
                <a:sym typeface="Calibri"/>
              </a:rPr>
              <a:t>Generating both foreground and background at the same time is hard.</a:t>
            </a:r>
            <a:endParaRPr>
              <a:solidFill>
                <a:schemeClr val="dk1"/>
              </a:solidFill>
              <a:latin typeface="Calibri"/>
              <a:ea typeface="Calibri"/>
              <a:cs typeface="Calibri"/>
              <a:sym typeface="Calibri"/>
            </a:endParaRPr>
          </a:p>
          <a:p>
            <a:pPr marL="0" marR="0" lvl="0" indent="0" algn="l" rtl="0">
              <a:spcBef>
                <a:spcPts val="0"/>
              </a:spcBef>
              <a:spcAft>
                <a:spcPts val="0"/>
              </a:spcAft>
              <a:buNone/>
            </a:pP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We can separate the task of foreground and background prediction by first predicting the silhouette mask, and then building separate GANs to generate the foreground or background separately (and then overlay the results).</a:t>
            </a:r>
            <a:endParaRPr sz="1100"/>
          </a:p>
        </p:txBody>
      </p:sp>
      <p:sp>
        <p:nvSpPr>
          <p:cNvPr id="136" name="Google Shape;136;p20"/>
          <p:cNvSpPr txBox="1"/>
          <p:nvPr/>
        </p:nvSpPr>
        <p:spPr>
          <a:xfrm>
            <a:off x="5347563" y="4551749"/>
            <a:ext cx="38913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i="0">
                <a:solidFill>
                  <a:schemeClr val="dk1"/>
                </a:solidFill>
                <a:latin typeface="Arial" panose="020B0604020202090204"/>
                <a:ea typeface="Arial" panose="020B0604020202090204"/>
                <a:cs typeface="Arial" panose="020B0604020202090204"/>
                <a:sym typeface="Arial" panose="020B0604020202090204"/>
              </a:rPr>
              <a:t>Pose-Guided Human Animation from a Single Image in the Wild</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8"/>
              </a:rPr>
              <a:t>https://arxiv.org/pdf/2012.03796.pdf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sp>
        <p:nvSpPr>
          <p:cNvPr id="137" name="Google Shape;137;p20"/>
          <p:cNvSpPr txBox="1"/>
          <p:nvPr/>
        </p:nvSpPr>
        <p:spPr>
          <a:xfrm>
            <a:off x="4289388" y="3537100"/>
            <a:ext cx="85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Calibri"/>
                <a:ea typeface="Calibri"/>
                <a:cs typeface="Calibri"/>
                <a:sym typeface="Calibri"/>
              </a:rPr>
              <a:t>Overlay results</a:t>
            </a:r>
            <a:endParaRPr sz="800">
              <a:latin typeface="Calibri"/>
              <a:ea typeface="Calibri"/>
              <a:cs typeface="Calibri"/>
              <a:sym typeface="Calibri"/>
            </a:endParaRPr>
          </a:p>
        </p:txBody>
      </p:sp>
      <p:sp>
        <p:nvSpPr>
          <p:cNvPr id="138" name="Google Shape;138;p20"/>
          <p:cNvSpPr txBox="1"/>
          <p:nvPr/>
        </p:nvSpPr>
        <p:spPr>
          <a:xfrm>
            <a:off x="585488" y="3363825"/>
            <a:ext cx="85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Calibri"/>
                <a:ea typeface="Calibri"/>
                <a:cs typeface="Calibri"/>
                <a:sym typeface="Calibri"/>
              </a:rPr>
              <a:t>Source input</a:t>
            </a:r>
            <a:endParaRPr sz="800">
              <a:latin typeface="Calibri"/>
              <a:ea typeface="Calibri"/>
              <a:cs typeface="Calibri"/>
              <a:sym typeface="Calibri"/>
            </a:endParaRPr>
          </a:p>
        </p:txBody>
      </p:sp>
      <p:sp>
        <p:nvSpPr>
          <p:cNvPr id="139" name="Google Shape;139;p20"/>
          <p:cNvSpPr txBox="1"/>
          <p:nvPr/>
        </p:nvSpPr>
        <p:spPr>
          <a:xfrm>
            <a:off x="5347575" y="1918825"/>
            <a:ext cx="334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Calibri"/>
                <a:ea typeface="Calibri"/>
                <a:cs typeface="Calibri"/>
                <a:sym typeface="Calibri"/>
              </a:rPr>
              <a:t>Note* GAN for the person should be straightforward, but the Generator network for the background will likely need positional information about the person's orientation (keypoints) as an input, as it will basically be learning a 3D model of the room, and displaying a rendering from the given viewpoint. </a:t>
            </a:r>
            <a:endParaRPr sz="1200">
              <a:latin typeface="Calibri"/>
              <a:ea typeface="Calibri"/>
              <a:cs typeface="Calibri"/>
              <a:sym typeface="Calibri"/>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1"/>
          <p:cNvSpPr txBox="1"/>
          <p:nvPr/>
        </p:nvSpPr>
        <p:spPr>
          <a:xfrm>
            <a:off x="1501973" y="4827900"/>
            <a:ext cx="33921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i="0">
                <a:solidFill>
                  <a:schemeClr val="dk1"/>
                </a:solidFill>
                <a:latin typeface="Arial" panose="020B0604020202090204"/>
                <a:ea typeface="Arial" panose="020B0604020202090204"/>
                <a:cs typeface="Arial" panose="020B0604020202090204"/>
                <a:sym typeface="Arial" panose="020B0604020202090204"/>
              </a:rPr>
              <a:t>Pose-Guided Human Animation from a Single Image in the Wild</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1"/>
              </a:rPr>
              <a:t>https://arxiv.org/pdf/2012.03796.pdf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sp>
        <p:nvSpPr>
          <p:cNvPr id="145" name="Google Shape;145;p21"/>
          <p:cNvSpPr txBox="1"/>
          <p:nvPr/>
        </p:nvSpPr>
        <p:spPr>
          <a:xfrm>
            <a:off x="0" y="0"/>
            <a:ext cx="811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Approach: SilNet module from Pose-Guided Human Animation from a Single Image in the Wild</a:t>
            </a:r>
            <a:endParaRPr lang="en-GB">
              <a:solidFill>
                <a:schemeClr val="dk1"/>
              </a:solidFill>
              <a:latin typeface="Calibri"/>
              <a:ea typeface="Calibri"/>
              <a:cs typeface="Calibri"/>
              <a:sym typeface="Calibri"/>
            </a:endParaRPr>
          </a:p>
        </p:txBody>
      </p:sp>
      <p:pic>
        <p:nvPicPr>
          <p:cNvPr id="146" name="Google Shape;146;p21"/>
          <p:cNvPicPr preferRelativeResize="0"/>
          <p:nvPr/>
        </p:nvPicPr>
        <p:blipFill rotWithShape="1">
          <a:blip r:embed="rId2"/>
          <a:srcRect b="23094"/>
          <a:stretch>
            <a:fillRect/>
          </a:stretch>
        </p:blipFill>
        <p:spPr>
          <a:xfrm>
            <a:off x="5813675" y="348085"/>
            <a:ext cx="2632901" cy="2137574"/>
          </a:xfrm>
          <a:prstGeom prst="rect">
            <a:avLst/>
          </a:prstGeom>
          <a:noFill/>
          <a:ln>
            <a:noFill/>
          </a:ln>
        </p:spPr>
      </p:pic>
      <p:pic>
        <p:nvPicPr>
          <p:cNvPr id="147" name="Google Shape;147;p21"/>
          <p:cNvPicPr preferRelativeResize="0"/>
          <p:nvPr/>
        </p:nvPicPr>
        <p:blipFill rotWithShape="1">
          <a:blip r:embed="rId3"/>
          <a:srcRect b="13666"/>
          <a:stretch>
            <a:fillRect/>
          </a:stretch>
        </p:blipFill>
        <p:spPr>
          <a:xfrm>
            <a:off x="-299950" y="432300"/>
            <a:ext cx="2720350" cy="4278912"/>
          </a:xfrm>
          <a:prstGeom prst="rect">
            <a:avLst/>
          </a:prstGeom>
          <a:noFill/>
          <a:ln>
            <a:noFill/>
          </a:ln>
        </p:spPr>
      </p:pic>
      <p:sp>
        <p:nvSpPr>
          <p:cNvPr id="148" name="Google Shape;148;p21"/>
          <p:cNvSpPr/>
          <p:nvPr/>
        </p:nvSpPr>
        <p:spPr>
          <a:xfrm>
            <a:off x="51650" y="432300"/>
            <a:ext cx="958500" cy="69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1"/>
          <p:cNvSpPr/>
          <p:nvPr/>
        </p:nvSpPr>
        <p:spPr>
          <a:xfrm>
            <a:off x="1010150" y="432300"/>
            <a:ext cx="958500" cy="69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0" name="Google Shape;150;p21"/>
          <p:cNvGrpSpPr/>
          <p:nvPr/>
        </p:nvGrpSpPr>
        <p:grpSpPr>
          <a:xfrm>
            <a:off x="51662" y="432289"/>
            <a:ext cx="958477" cy="458048"/>
            <a:chOff x="1144711" y="1749427"/>
            <a:chExt cx="1556980" cy="744067"/>
          </a:xfrm>
        </p:grpSpPr>
        <p:pic>
          <p:nvPicPr>
            <p:cNvPr id="151" name="Google Shape;151;p21" descr="A picture containing text, laser&#10;&#10;Description automatically generated"/>
            <p:cNvPicPr preferRelativeResize="0"/>
            <p:nvPr/>
          </p:nvPicPr>
          <p:blipFill rotWithShape="1">
            <a:blip r:embed="rId4"/>
            <a:srcRect/>
            <a:stretch>
              <a:fillRect/>
            </a:stretch>
          </p:blipFill>
          <p:spPr>
            <a:xfrm>
              <a:off x="1144711" y="1749427"/>
              <a:ext cx="804505" cy="744066"/>
            </a:xfrm>
            <a:prstGeom prst="rect">
              <a:avLst/>
            </a:prstGeom>
            <a:noFill/>
            <a:ln>
              <a:noFill/>
            </a:ln>
          </p:spPr>
        </p:pic>
        <p:pic>
          <p:nvPicPr>
            <p:cNvPr id="152" name="Google Shape;152;p21" descr="Icon&#10;&#10;Description automatically generated"/>
            <p:cNvPicPr preferRelativeResize="0"/>
            <p:nvPr/>
          </p:nvPicPr>
          <p:blipFill rotWithShape="1">
            <a:blip r:embed="rId5"/>
            <a:srcRect/>
            <a:stretch>
              <a:fillRect/>
            </a:stretch>
          </p:blipFill>
          <p:spPr>
            <a:xfrm>
              <a:off x="1957625" y="1749428"/>
              <a:ext cx="744067" cy="744067"/>
            </a:xfrm>
            <a:prstGeom prst="rect">
              <a:avLst/>
            </a:prstGeom>
            <a:noFill/>
            <a:ln>
              <a:noFill/>
            </a:ln>
          </p:spPr>
        </p:pic>
      </p:grpSp>
      <p:pic>
        <p:nvPicPr>
          <p:cNvPr id="153" name="Google Shape;153;p21" descr="Chart, radar chart&#10;&#10;Description automatically generated"/>
          <p:cNvPicPr preferRelativeResize="0"/>
          <p:nvPr/>
        </p:nvPicPr>
        <p:blipFill rotWithShape="1">
          <a:blip r:embed="rId6"/>
          <a:srcRect/>
          <a:stretch>
            <a:fillRect/>
          </a:stretch>
        </p:blipFill>
        <p:spPr>
          <a:xfrm>
            <a:off x="1241726" y="432300"/>
            <a:ext cx="495350" cy="458050"/>
          </a:xfrm>
          <a:prstGeom prst="rect">
            <a:avLst/>
          </a:prstGeom>
          <a:noFill/>
          <a:ln>
            <a:noFill/>
          </a:ln>
        </p:spPr>
      </p:pic>
      <p:pic>
        <p:nvPicPr>
          <p:cNvPr id="154" name="Google Shape;154;p21" descr="A picture containing silhouette&#10;&#10;Description automatically generated"/>
          <p:cNvPicPr preferRelativeResize="0"/>
          <p:nvPr/>
        </p:nvPicPr>
        <p:blipFill rotWithShape="1">
          <a:blip r:embed="rId7"/>
          <a:srcRect/>
          <a:stretch>
            <a:fillRect/>
          </a:stretch>
        </p:blipFill>
        <p:spPr>
          <a:xfrm>
            <a:off x="700475" y="4082875"/>
            <a:ext cx="589322" cy="589350"/>
          </a:xfrm>
          <a:prstGeom prst="rect">
            <a:avLst/>
          </a:prstGeom>
          <a:noFill/>
          <a:ln>
            <a:noFill/>
          </a:ln>
        </p:spPr>
      </p:pic>
      <p:pic>
        <p:nvPicPr>
          <p:cNvPr id="155" name="Google Shape;155;p21"/>
          <p:cNvPicPr preferRelativeResize="0"/>
          <p:nvPr/>
        </p:nvPicPr>
        <p:blipFill>
          <a:blip r:embed="rId8"/>
          <a:stretch>
            <a:fillRect/>
          </a:stretch>
        </p:blipFill>
        <p:spPr>
          <a:xfrm>
            <a:off x="7070800" y="2713425"/>
            <a:ext cx="2072832" cy="1990700"/>
          </a:xfrm>
          <a:prstGeom prst="rect">
            <a:avLst/>
          </a:prstGeom>
          <a:noFill/>
          <a:ln>
            <a:noFill/>
          </a:ln>
        </p:spPr>
      </p:pic>
      <p:pic>
        <p:nvPicPr>
          <p:cNvPr id="156" name="Google Shape;156;p21"/>
          <p:cNvPicPr preferRelativeResize="0"/>
          <p:nvPr/>
        </p:nvPicPr>
        <p:blipFill>
          <a:blip r:embed="rId9"/>
          <a:stretch>
            <a:fillRect/>
          </a:stretch>
        </p:blipFill>
        <p:spPr>
          <a:xfrm>
            <a:off x="4894063" y="2713425"/>
            <a:ext cx="2183350" cy="1990705"/>
          </a:xfrm>
          <a:prstGeom prst="rect">
            <a:avLst/>
          </a:prstGeom>
          <a:noFill/>
          <a:ln>
            <a:noFill/>
          </a:ln>
        </p:spPr>
      </p:pic>
      <p:pic>
        <p:nvPicPr>
          <p:cNvPr id="157" name="Google Shape;157;p21"/>
          <p:cNvPicPr preferRelativeResize="0"/>
          <p:nvPr/>
        </p:nvPicPr>
        <p:blipFill>
          <a:blip r:embed="rId10"/>
          <a:stretch>
            <a:fillRect/>
          </a:stretch>
        </p:blipFill>
        <p:spPr>
          <a:xfrm>
            <a:off x="2565563" y="623844"/>
            <a:ext cx="2183350" cy="3723618"/>
          </a:xfrm>
          <a:prstGeom prst="rect">
            <a:avLst/>
          </a:prstGeom>
          <a:noFill/>
          <a:ln>
            <a:noFill/>
          </a:ln>
        </p:spPr>
      </p:pic>
      <p:sp>
        <p:nvSpPr>
          <p:cNvPr id="158" name="Google Shape;158;p21"/>
          <p:cNvSpPr/>
          <p:nvPr/>
        </p:nvSpPr>
        <p:spPr>
          <a:xfrm rot="5400000">
            <a:off x="5797225" y="1501200"/>
            <a:ext cx="351000" cy="2094900"/>
          </a:xfrm>
          <a:prstGeom prst="leftBrace">
            <a:avLst>
              <a:gd name="adj1" fmla="val 50000"/>
              <a:gd name="adj2" fmla="val 25568"/>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1"/>
          <p:cNvSpPr/>
          <p:nvPr/>
        </p:nvSpPr>
        <p:spPr>
          <a:xfrm rot="5400000">
            <a:off x="7931713" y="1501200"/>
            <a:ext cx="351000" cy="2094900"/>
          </a:xfrm>
          <a:prstGeom prst="leftBrace">
            <a:avLst>
              <a:gd name="adj1" fmla="val 50000"/>
              <a:gd name="adj2" fmla="val 72028"/>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1"/>
          <p:cNvSpPr/>
          <p:nvPr/>
        </p:nvSpPr>
        <p:spPr>
          <a:xfrm>
            <a:off x="2214575" y="623850"/>
            <a:ext cx="351000" cy="865500"/>
          </a:xfrm>
          <a:prstGeom prst="leftBrace">
            <a:avLst>
              <a:gd name="adj1" fmla="val 50000"/>
              <a:gd name="adj2" fmla="val 54148"/>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1"/>
          <p:cNvSpPr/>
          <p:nvPr/>
        </p:nvSpPr>
        <p:spPr>
          <a:xfrm>
            <a:off x="2214575" y="1713000"/>
            <a:ext cx="351000" cy="660300"/>
          </a:xfrm>
          <a:prstGeom prst="leftBrace">
            <a:avLst>
              <a:gd name="adj1" fmla="val 50000"/>
              <a:gd name="adj2" fmla="val 20279"/>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1"/>
          <p:cNvSpPr/>
          <p:nvPr/>
        </p:nvSpPr>
        <p:spPr>
          <a:xfrm>
            <a:off x="2214575" y="2485650"/>
            <a:ext cx="351000" cy="660300"/>
          </a:xfrm>
          <a:prstGeom prst="leftBrace">
            <a:avLst>
              <a:gd name="adj1" fmla="val 50000"/>
              <a:gd name="adj2" fmla="val 54148"/>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1"/>
          <p:cNvSpPr/>
          <p:nvPr/>
        </p:nvSpPr>
        <p:spPr>
          <a:xfrm rot="10800000">
            <a:off x="1658075" y="2134875"/>
            <a:ext cx="556500" cy="1221300"/>
          </a:xfrm>
          <a:prstGeom prst="leftBrace">
            <a:avLst>
              <a:gd name="adj1" fmla="val 50000"/>
              <a:gd name="adj2" fmla="val 4227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1"/>
          <p:cNvSpPr/>
          <p:nvPr/>
        </p:nvSpPr>
        <p:spPr>
          <a:xfrm rot="10800000">
            <a:off x="1653025" y="3356300"/>
            <a:ext cx="471900" cy="645300"/>
          </a:xfrm>
          <a:prstGeom prst="leftBrace">
            <a:avLst>
              <a:gd name="adj1" fmla="val 50000"/>
              <a:gd name="adj2" fmla="val 56935"/>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1"/>
          <p:cNvSpPr/>
          <p:nvPr/>
        </p:nvSpPr>
        <p:spPr>
          <a:xfrm>
            <a:off x="2161475" y="3422850"/>
            <a:ext cx="404100" cy="865500"/>
          </a:xfrm>
          <a:prstGeom prst="leftBrace">
            <a:avLst>
              <a:gd name="adj1" fmla="val 50000"/>
              <a:gd name="adj2" fmla="val 24101"/>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6" name="Google Shape;166;p21"/>
          <p:cNvCxnSpPr>
            <a:endCxn id="167" idx="1"/>
          </p:cNvCxnSpPr>
          <p:nvPr/>
        </p:nvCxnSpPr>
        <p:spPr>
          <a:xfrm rot="10800000">
            <a:off x="498092" y="1014725"/>
            <a:ext cx="1716300" cy="77400"/>
          </a:xfrm>
          <a:prstGeom prst="curvedConnector4">
            <a:avLst>
              <a:gd name="adj1" fmla="val 39225"/>
              <a:gd name="adj2" fmla="val 217926"/>
            </a:avLst>
          </a:prstGeom>
          <a:noFill/>
          <a:ln w="28575" cap="flat" cmpd="sng">
            <a:solidFill>
              <a:srgbClr val="FF0000"/>
            </a:solidFill>
            <a:prstDash val="solid"/>
            <a:round/>
            <a:headEnd type="none" w="med" len="med"/>
            <a:tailEnd type="none" w="med" len="med"/>
          </a:ln>
        </p:spPr>
      </p:cxnSp>
      <p:sp>
        <p:nvSpPr>
          <p:cNvPr id="167" name="Google Shape;167;p21"/>
          <p:cNvSpPr/>
          <p:nvPr/>
        </p:nvSpPr>
        <p:spPr>
          <a:xfrm rot="5400000">
            <a:off x="449300" y="759275"/>
            <a:ext cx="163200" cy="674100"/>
          </a:xfrm>
          <a:prstGeom prst="leftBrace">
            <a:avLst>
              <a:gd name="adj1" fmla="val 93211"/>
              <a:gd name="adj2" fmla="val 548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1"/>
          <p:cNvSpPr/>
          <p:nvPr/>
        </p:nvSpPr>
        <p:spPr>
          <a:xfrm rot="10800000">
            <a:off x="1863400" y="1156050"/>
            <a:ext cx="351000" cy="810000"/>
          </a:xfrm>
          <a:prstGeom prst="leftBrace">
            <a:avLst>
              <a:gd name="adj1" fmla="val 50000"/>
              <a:gd name="adj2" fmla="val 1471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22"/>
          <p:cNvSpPr txBox="1"/>
          <p:nvPr/>
        </p:nvSpPr>
        <p:spPr>
          <a:xfrm>
            <a:off x="5523423" y="4710000"/>
            <a:ext cx="33921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i="0">
                <a:solidFill>
                  <a:schemeClr val="dk1"/>
                </a:solidFill>
                <a:latin typeface="Arial" panose="020B0604020202090204"/>
                <a:ea typeface="Arial" panose="020B0604020202090204"/>
                <a:cs typeface="Arial" panose="020B0604020202090204"/>
                <a:sym typeface="Arial" panose="020B0604020202090204"/>
              </a:rPr>
              <a:t>Pose-Guided Human Animation from a Single Image in the Wild</a:t>
            </a:r>
            <a:br>
              <a:rPr lang="en-GB" sz="800" b="0" i="0">
                <a:solidFill>
                  <a:srgbClr val="000000"/>
                </a:solidFill>
                <a:latin typeface="Arial" panose="020B0604020202090204"/>
                <a:ea typeface="Arial" panose="020B0604020202090204"/>
                <a:cs typeface="Arial" panose="020B0604020202090204"/>
                <a:sym typeface="Arial" panose="020B0604020202090204"/>
              </a:rPr>
            </a:br>
            <a:r>
              <a:rPr lang="en-GB" sz="800" b="0" i="0" u="sng">
                <a:solidFill>
                  <a:schemeClr val="hlink"/>
                </a:solidFill>
                <a:latin typeface="Arial" panose="020B0604020202090204"/>
                <a:ea typeface="Arial" panose="020B0604020202090204"/>
                <a:cs typeface="Arial" panose="020B0604020202090204"/>
                <a:sym typeface="Arial" panose="020B0604020202090204"/>
                <a:hlinkClick r:id="rId1"/>
              </a:rPr>
              <a:t>https://arxiv.org/pdf/2012.03796.pdf</a:t>
            </a:r>
            <a:r>
              <a:rPr lang="en-GB" sz="800" b="0" i="0">
                <a:solidFill>
                  <a:srgbClr val="000000"/>
                </a:solidFill>
                <a:latin typeface="Arial" panose="020B0604020202090204"/>
                <a:ea typeface="Arial" panose="020B0604020202090204"/>
                <a:cs typeface="Arial" panose="020B0604020202090204"/>
                <a:sym typeface="Arial" panose="020B0604020202090204"/>
              </a:rPr>
              <a:t> </a:t>
            </a:r>
            <a:endParaRPr sz="800">
              <a:solidFill>
                <a:schemeClr val="dk1"/>
              </a:solidFill>
              <a:latin typeface="Calibri"/>
              <a:ea typeface="Calibri"/>
              <a:cs typeface="Calibri"/>
              <a:sym typeface="Calibri"/>
            </a:endParaRPr>
          </a:p>
        </p:txBody>
      </p:sp>
      <p:sp>
        <p:nvSpPr>
          <p:cNvPr id="174" name="Google Shape;174;p22"/>
          <p:cNvSpPr txBox="1"/>
          <p:nvPr/>
        </p:nvSpPr>
        <p:spPr>
          <a:xfrm>
            <a:off x="0" y="0"/>
            <a:ext cx="811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Approach: SilNet module from Pose-Guided Human Animation from a Single Image in the Wild</a:t>
            </a:r>
            <a:endParaRPr lang="en-GB">
              <a:solidFill>
                <a:schemeClr val="dk1"/>
              </a:solidFill>
              <a:latin typeface="Calibri"/>
              <a:ea typeface="Calibri"/>
              <a:cs typeface="Calibri"/>
              <a:sym typeface="Calibri"/>
            </a:endParaRPr>
          </a:p>
        </p:txBody>
      </p:sp>
      <p:pic>
        <p:nvPicPr>
          <p:cNvPr id="175" name="Google Shape;175;p22"/>
          <p:cNvPicPr preferRelativeResize="0"/>
          <p:nvPr/>
        </p:nvPicPr>
        <p:blipFill rotWithShape="1">
          <a:blip r:embed="rId2"/>
          <a:srcRect t="18980" b="17688"/>
          <a:stretch>
            <a:fillRect/>
          </a:stretch>
        </p:blipFill>
        <p:spPr>
          <a:xfrm>
            <a:off x="5367850" y="1105575"/>
            <a:ext cx="3776150" cy="1793650"/>
          </a:xfrm>
          <a:prstGeom prst="rect">
            <a:avLst/>
          </a:prstGeom>
          <a:noFill/>
          <a:ln>
            <a:noFill/>
          </a:ln>
        </p:spPr>
      </p:pic>
      <p:pic>
        <p:nvPicPr>
          <p:cNvPr id="176" name="Google Shape;176;p22"/>
          <p:cNvPicPr preferRelativeResize="0"/>
          <p:nvPr/>
        </p:nvPicPr>
        <p:blipFill rotWithShape="1">
          <a:blip r:embed="rId3"/>
          <a:srcRect t="18515" b="17550"/>
          <a:stretch>
            <a:fillRect/>
          </a:stretch>
        </p:blipFill>
        <p:spPr>
          <a:xfrm>
            <a:off x="5367850" y="2899225"/>
            <a:ext cx="3776150" cy="1810780"/>
          </a:xfrm>
          <a:prstGeom prst="rect">
            <a:avLst/>
          </a:prstGeom>
          <a:noFill/>
          <a:ln>
            <a:noFill/>
          </a:ln>
        </p:spPr>
      </p:pic>
      <p:pic>
        <p:nvPicPr>
          <p:cNvPr id="177" name="Google Shape;177;p22"/>
          <p:cNvPicPr preferRelativeResize="0"/>
          <p:nvPr/>
        </p:nvPicPr>
        <p:blipFill>
          <a:blip r:embed="rId4"/>
          <a:stretch>
            <a:fillRect/>
          </a:stretch>
        </p:blipFill>
        <p:spPr>
          <a:xfrm>
            <a:off x="142375" y="2327430"/>
            <a:ext cx="2520450" cy="2698176"/>
          </a:xfrm>
          <a:prstGeom prst="rect">
            <a:avLst/>
          </a:prstGeom>
          <a:noFill/>
          <a:ln w="19050" cap="flat" cmpd="sng">
            <a:solidFill>
              <a:schemeClr val="dk1"/>
            </a:solidFill>
            <a:prstDash val="solid"/>
            <a:round/>
            <a:headEnd type="none" w="sm" len="sm"/>
            <a:tailEnd type="none" w="sm" len="sm"/>
          </a:ln>
        </p:spPr>
      </p:pic>
      <p:pic>
        <p:nvPicPr>
          <p:cNvPr id="178" name="Google Shape;178;p22"/>
          <p:cNvPicPr preferRelativeResize="0"/>
          <p:nvPr/>
        </p:nvPicPr>
        <p:blipFill>
          <a:blip r:embed="rId5"/>
          <a:stretch>
            <a:fillRect/>
          </a:stretch>
        </p:blipFill>
        <p:spPr>
          <a:xfrm>
            <a:off x="2782950" y="2327425"/>
            <a:ext cx="2539451" cy="2698175"/>
          </a:xfrm>
          <a:prstGeom prst="rect">
            <a:avLst/>
          </a:prstGeom>
          <a:noFill/>
          <a:ln w="19050" cap="flat" cmpd="sng">
            <a:solidFill>
              <a:srgbClr val="000000"/>
            </a:solidFill>
            <a:prstDash val="solid"/>
            <a:round/>
            <a:headEnd type="none" w="sm" len="sm"/>
            <a:tailEnd type="none" w="sm" len="sm"/>
          </a:ln>
        </p:spPr>
      </p:pic>
      <p:sp>
        <p:nvSpPr>
          <p:cNvPr id="179" name="Google Shape;179;p22"/>
          <p:cNvSpPr txBox="1"/>
          <p:nvPr/>
        </p:nvSpPr>
        <p:spPr>
          <a:xfrm>
            <a:off x="1275675" y="1966400"/>
            <a:ext cx="498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Generated mask overlay results</a:t>
            </a:r>
            <a:endParaRPr lang="en-GB"/>
          </a:p>
        </p:txBody>
      </p:sp>
      <p:sp>
        <p:nvSpPr>
          <p:cNvPr id="180" name="Google Shape;180;p22"/>
          <p:cNvSpPr txBox="1"/>
          <p:nvPr/>
        </p:nvSpPr>
        <p:spPr>
          <a:xfrm>
            <a:off x="5688625" y="542725"/>
            <a:ext cx="327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SilNet mask prediction</a:t>
            </a:r>
            <a:endParaRPr lang="en-GB"/>
          </a:p>
          <a:p>
            <a:pPr marL="0" lvl="0" indent="0" algn="ctr" rtl="0">
              <a:spcBef>
                <a:spcPts val="0"/>
              </a:spcBef>
              <a:spcAft>
                <a:spcPts val="0"/>
              </a:spcAft>
              <a:buNone/>
            </a:pPr>
            <a:r>
              <a:rPr lang="en-GB"/>
              <a:t>(Left: prediction, Right: ground truth)</a:t>
            </a:r>
            <a:endParaRPr lang="en-GB"/>
          </a:p>
        </p:txBody>
      </p:sp>
      <p:grpSp>
        <p:nvGrpSpPr>
          <p:cNvPr id="181" name="Google Shape;181;p22"/>
          <p:cNvGrpSpPr/>
          <p:nvPr/>
        </p:nvGrpSpPr>
        <p:grpSpPr>
          <a:xfrm>
            <a:off x="1097061" y="361215"/>
            <a:ext cx="3616477" cy="1651397"/>
            <a:chOff x="1144711" y="1668465"/>
            <a:chExt cx="3616477" cy="1651397"/>
          </a:xfrm>
        </p:grpSpPr>
        <p:pic>
          <p:nvPicPr>
            <p:cNvPr id="182" name="Google Shape;182;p22"/>
            <p:cNvPicPr preferRelativeResize="0"/>
            <p:nvPr/>
          </p:nvPicPr>
          <p:blipFill rotWithShape="1">
            <a:blip r:embed="rId6"/>
            <a:srcRect b="7158"/>
            <a:stretch>
              <a:fillRect/>
            </a:stretch>
          </p:blipFill>
          <p:spPr>
            <a:xfrm>
              <a:off x="2725962" y="1668465"/>
              <a:ext cx="1285875" cy="1651397"/>
            </a:xfrm>
            <a:prstGeom prst="rect">
              <a:avLst/>
            </a:prstGeom>
            <a:noFill/>
            <a:ln>
              <a:noFill/>
            </a:ln>
          </p:spPr>
        </p:pic>
        <p:pic>
          <p:nvPicPr>
            <p:cNvPr id="183" name="Google Shape;183;p22" descr="A picture containing text, laser&#10;&#10;Description automatically generated"/>
            <p:cNvPicPr preferRelativeResize="0"/>
            <p:nvPr/>
          </p:nvPicPr>
          <p:blipFill rotWithShape="1">
            <a:blip r:embed="rId7"/>
            <a:srcRect/>
            <a:stretch>
              <a:fillRect/>
            </a:stretch>
          </p:blipFill>
          <p:spPr>
            <a:xfrm>
              <a:off x="1144711" y="1749427"/>
              <a:ext cx="804505" cy="744066"/>
            </a:xfrm>
            <a:prstGeom prst="rect">
              <a:avLst/>
            </a:prstGeom>
            <a:noFill/>
            <a:ln>
              <a:noFill/>
            </a:ln>
          </p:spPr>
        </p:pic>
        <p:pic>
          <p:nvPicPr>
            <p:cNvPr id="184" name="Google Shape;184;p22" descr="Icon&#10;&#10;Description automatically generated"/>
            <p:cNvPicPr preferRelativeResize="0"/>
            <p:nvPr/>
          </p:nvPicPr>
          <p:blipFill rotWithShape="1">
            <a:blip r:embed="rId8"/>
            <a:srcRect/>
            <a:stretch>
              <a:fillRect/>
            </a:stretch>
          </p:blipFill>
          <p:spPr>
            <a:xfrm>
              <a:off x="1957625" y="1749428"/>
              <a:ext cx="744067" cy="744067"/>
            </a:xfrm>
            <a:prstGeom prst="rect">
              <a:avLst/>
            </a:prstGeom>
            <a:noFill/>
            <a:ln>
              <a:noFill/>
            </a:ln>
          </p:spPr>
        </p:pic>
        <p:pic>
          <p:nvPicPr>
            <p:cNvPr id="185" name="Google Shape;185;p22" descr="Chart, radar chart&#10;&#10;Description automatically generated"/>
            <p:cNvPicPr preferRelativeResize="0"/>
            <p:nvPr/>
          </p:nvPicPr>
          <p:blipFill rotWithShape="1">
            <a:blip r:embed="rId9"/>
            <a:srcRect/>
            <a:stretch>
              <a:fillRect/>
            </a:stretch>
          </p:blipFill>
          <p:spPr>
            <a:xfrm>
              <a:off x="1957650" y="2578982"/>
              <a:ext cx="744050" cy="688067"/>
            </a:xfrm>
            <a:prstGeom prst="rect">
              <a:avLst/>
            </a:prstGeom>
            <a:noFill/>
            <a:ln>
              <a:noFill/>
            </a:ln>
          </p:spPr>
        </p:pic>
        <p:pic>
          <p:nvPicPr>
            <p:cNvPr id="186" name="Google Shape;186;p22" descr="A picture containing silhouette&#10;&#10;Description automatically generated"/>
            <p:cNvPicPr preferRelativeResize="0"/>
            <p:nvPr/>
          </p:nvPicPr>
          <p:blipFill rotWithShape="1">
            <a:blip r:embed="rId10"/>
            <a:srcRect/>
            <a:stretch>
              <a:fillRect/>
            </a:stretch>
          </p:blipFill>
          <p:spPr>
            <a:xfrm>
              <a:off x="4017121" y="2075733"/>
              <a:ext cx="744067" cy="744067"/>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3585</Words>
  <Application>WPS Writer</Application>
  <PresentationFormat/>
  <Paragraphs>110</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Arial</vt:lpstr>
      <vt:lpstr>Calibri</vt:lpstr>
      <vt:lpstr>Helvetica Neue</vt:lpstr>
      <vt:lpstr>微软雅黑</vt:lpstr>
      <vt:lpstr>汉仪旗黑</vt:lpstr>
      <vt:lpstr>Arial Unicode MS</vt:lpstr>
      <vt:lpstr>汉仪书宋二KW</vt:lpstr>
      <vt:lpstr>Wingdings</vt:lpstr>
      <vt:lpstr>宋体-简</vt:lpstr>
      <vt:lpstr>Simple Light</vt:lpstr>
      <vt:lpstr>GAN-Based Human Pose Generation - HUMBI</vt:lpstr>
      <vt:lpstr>PowerPoint 演示文稿</vt:lpstr>
      <vt:lpstr>Background: Global Flow Local Attention + SilNet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GAN-Based Human Pose Generation - HUMBI</dc:title>
  <dc:creator/>
  <cp:lastModifiedBy>xianjianxie</cp:lastModifiedBy>
  <cp:revision>1</cp:revision>
  <dcterms:created xsi:type="dcterms:W3CDTF">2021-12-09T23:32:11Z</dcterms:created>
  <dcterms:modified xsi:type="dcterms:W3CDTF">2021-12-09T23:32:11Z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1033-3.8.1.6116</vt:lpwstr>
  </property>
</Properties>
</file>